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22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8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x="18288000" cy="10287000"/>
  <p:notesSz cx="6858000" cy="9144000"/>
  <p:embeddedFontLst>
    <p:embeddedFont>
      <p:font typeface="Georgia Bold" charset="1" panose="02040802050405020203"/>
      <p:regular r:id="rId31"/>
    </p:embeddedFont>
    <p:embeddedFont>
      <p:font typeface="Calibri (MS)" charset="1" panose="020F0502020204030204"/>
      <p:regular r:id="rId32"/>
    </p:embeddedFont>
    <p:embeddedFont>
      <p:font typeface="Calibri (MS) Italics" charset="1" panose="020F05020202040A0204"/>
      <p:regular r:id="rId36"/>
    </p:embeddedFont>
    <p:embeddedFont>
      <p:font typeface="Calibri (MS) Bold Italics" charset="1" panose="020F07020304040A0204"/>
      <p:regular r:id="rId43"/>
    </p:embeddedFont>
    <p:embeddedFont>
      <p:font typeface="Calibri (MS) Bold" charset="1" panose="020F0702030404030204"/>
      <p:regular r:id="rId4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notesMasters/notesMaster1.xml" Type="http://schemas.openxmlformats.org/officeDocument/2006/relationships/notesMaster"/><Relationship Id="rId29" Target="theme/theme2.xml" Type="http://schemas.openxmlformats.org/officeDocument/2006/relationships/theme"/><Relationship Id="rId3" Target="viewProps.xml" Type="http://schemas.openxmlformats.org/officeDocument/2006/relationships/viewProps"/><Relationship Id="rId30" Target="notesSlides/notesSlide1.xml" Type="http://schemas.openxmlformats.org/officeDocument/2006/relationships/notesSlide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notesSlides/notesSlide2.xml" Type="http://schemas.openxmlformats.org/officeDocument/2006/relationships/notesSlide"/><Relationship Id="rId34" Target="notesSlides/notesSlide3.xml" Type="http://schemas.openxmlformats.org/officeDocument/2006/relationships/notesSlide"/><Relationship Id="rId35" Target="notesSlides/notesSlide4.xml" Type="http://schemas.openxmlformats.org/officeDocument/2006/relationships/notesSlide"/><Relationship Id="rId36" Target="fonts/font36.fntdata" Type="http://schemas.openxmlformats.org/officeDocument/2006/relationships/font"/><Relationship Id="rId37" Target="notesSlides/notesSlide5.xml" Type="http://schemas.openxmlformats.org/officeDocument/2006/relationships/notesSlide"/><Relationship Id="rId38" Target="notesSlides/notesSlide6.xml" Type="http://schemas.openxmlformats.org/officeDocument/2006/relationships/notesSlide"/><Relationship Id="rId39" Target="notesSlides/notesSlide7.xml" Type="http://schemas.openxmlformats.org/officeDocument/2006/relationships/notesSlide"/><Relationship Id="rId4" Target="theme/theme1.xml" Type="http://schemas.openxmlformats.org/officeDocument/2006/relationships/theme"/><Relationship Id="rId40" Target="notesSlides/notesSlide8.xml" Type="http://schemas.openxmlformats.org/officeDocument/2006/relationships/notesSlide"/><Relationship Id="rId41" Target="notesSlides/notesSlide9.xml" Type="http://schemas.openxmlformats.org/officeDocument/2006/relationships/notesSlide"/><Relationship Id="rId42" Target="notesSlides/notesSlide10.xml" Type="http://schemas.openxmlformats.org/officeDocument/2006/relationships/notesSlide"/><Relationship Id="rId43" Target="fonts/font43.fntdata" Type="http://schemas.openxmlformats.org/officeDocument/2006/relationships/font"/><Relationship Id="rId44" Target="notesSlides/notesSlide11.xml" Type="http://schemas.openxmlformats.org/officeDocument/2006/relationships/notesSlide"/><Relationship Id="rId45" Target="notesSlides/notesSlide12.xml" Type="http://schemas.openxmlformats.org/officeDocument/2006/relationships/notesSlide"/><Relationship Id="rId46" Target="notesSlides/notesSlide13.xml" Type="http://schemas.openxmlformats.org/officeDocument/2006/relationships/notesSlide"/><Relationship Id="rId47" Target="notesSlides/notesSlide14.xml" Type="http://schemas.openxmlformats.org/officeDocument/2006/relationships/notesSlide"/><Relationship Id="rId48" Target="fonts/font48.fntdata" Type="http://schemas.openxmlformats.org/officeDocument/2006/relationships/font"/><Relationship Id="rId49" Target="notesSlides/notesSlide15.xml" Type="http://schemas.openxmlformats.org/officeDocument/2006/relationships/notesSlide"/><Relationship Id="rId5" Target="tableStyles.xml" Type="http://schemas.openxmlformats.org/officeDocument/2006/relationships/tableStyles"/><Relationship Id="rId50" Target="notesSlides/notesSlide16.xml" Type="http://schemas.openxmlformats.org/officeDocument/2006/relationships/notesSlide"/><Relationship Id="rId51" Target="notesSlides/notesSlide17.xml" Type="http://schemas.openxmlformats.org/officeDocument/2006/relationships/notesSlide"/><Relationship Id="rId52" Target="notesSlides/notesSlide18.xml" Type="http://schemas.openxmlformats.org/officeDocument/2006/relationships/notesSlide"/><Relationship Id="rId53" Target="notesSlides/notesSlide19.xml" Type="http://schemas.openxmlformats.org/officeDocument/2006/relationships/notesSlide"/><Relationship Id="rId54" Target="notesSlides/notesSlide20.xml" Type="http://schemas.openxmlformats.org/officeDocument/2006/relationships/notesSlide"/><Relationship Id="rId55" Target="notesSlides/notesSlide21.xml" Type="http://schemas.openxmlformats.org/officeDocument/2006/relationships/notesSlide"/><Relationship Id="rId56" Target="notesSlides/notesSlide22.xml" Type="http://schemas.openxmlformats.org/officeDocument/2006/relationships/notesSlide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sv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1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_rels/notesSlide1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5.xml" Type="http://schemas.openxmlformats.org/officeDocument/2006/relationships/slide"/></Relationships>
</file>

<file path=ppt/notesSlides/_rels/notesSlide1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6.xml" Type="http://schemas.openxmlformats.org/officeDocument/2006/relationships/slide"/></Relationships>
</file>

<file path=ppt/notesSlides/_rels/notesSlide1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7.xml" Type="http://schemas.openxmlformats.org/officeDocument/2006/relationships/slide"/></Relationships>
</file>

<file path=ppt/notesSlides/_rels/notesSlide1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8.xml" Type="http://schemas.openxmlformats.org/officeDocument/2006/relationships/slide"/></Relationships>
</file>

<file path=ppt/notesSlides/_rels/notesSlide1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9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2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0.xml" Type="http://schemas.openxmlformats.org/officeDocument/2006/relationships/slide"/></Relationships>
</file>

<file path=ppt/notesSlides/_rels/notesSlide2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1.xml" Type="http://schemas.openxmlformats.org/officeDocument/2006/relationships/slide"/></Relationships>
</file>

<file path=ppt/notesSlides/_rels/notesSlide2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2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2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Relationship Id="rId3" Target="../media/image16.png" Type="http://schemas.openxmlformats.org/officeDocument/2006/relationships/image"/><Relationship Id="rId4" Target="../media/image2.jpe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1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3.xml" Type="http://schemas.openxmlformats.org/officeDocument/2006/relationships/notesSlide"/><Relationship Id="rId3" Target="../media/image18.png" Type="http://schemas.openxmlformats.org/officeDocument/2006/relationships/image"/><Relationship Id="rId4" Target="../media/image2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4.xml" Type="http://schemas.openxmlformats.org/officeDocument/2006/relationships/notesSlide"/><Relationship Id="rId3" Target="../media/image2.jpe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Relationship Id="rId6" Target="../media/image21.png" Type="http://schemas.openxmlformats.org/officeDocument/2006/relationships/image"/><Relationship Id="rId7" Target="../media/image22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5.xml" Type="http://schemas.openxmlformats.org/officeDocument/2006/relationships/notesSlide"/><Relationship Id="rId3" Target="../media/image2.jpe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Relationship Id="rId6" Target="../media/image21.png" Type="http://schemas.openxmlformats.org/officeDocument/2006/relationships/image"/><Relationship Id="rId7" Target="../media/image22.svg" Type="http://schemas.openxmlformats.org/officeDocument/2006/relationships/image"/><Relationship Id="rId8" Target="../media/image23.png" Type="http://schemas.openxmlformats.org/officeDocument/2006/relationships/image"/><Relationship Id="rId9" Target="../media/image24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6.xml" Type="http://schemas.openxmlformats.org/officeDocument/2006/relationships/notesSlide"/><Relationship Id="rId3" Target="../media/image2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7.xml" Type="http://schemas.openxmlformats.org/officeDocument/2006/relationships/notesSlide"/><Relationship Id="rId3" Target="../media/image2.jpeg" Type="http://schemas.openxmlformats.org/officeDocument/2006/relationships/image"/><Relationship Id="rId4" Target="../media/image25.png" Type="http://schemas.openxmlformats.org/officeDocument/2006/relationships/image"/><Relationship Id="rId5" Target="../media/image26.png" Type="http://schemas.openxmlformats.org/officeDocument/2006/relationships/image"/><Relationship Id="rId6" Target="../media/image27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8.xml" Type="http://schemas.openxmlformats.org/officeDocument/2006/relationships/notesSlide"/><Relationship Id="rId3" Target="../media/image2.jpeg" Type="http://schemas.openxmlformats.org/officeDocument/2006/relationships/image"/><Relationship Id="rId4" Target="../media/image28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9.xml" Type="http://schemas.openxmlformats.org/officeDocument/2006/relationships/notesSlide"/><Relationship Id="rId3" Target="../media/image2.jpeg" Type="http://schemas.openxmlformats.org/officeDocument/2006/relationships/image"/><Relationship Id="rId4" Target="../media/image29.png" Type="http://schemas.openxmlformats.org/officeDocument/2006/relationships/image"/><Relationship Id="rId5" Target="../media/image30.png" Type="http://schemas.openxmlformats.org/officeDocument/2006/relationships/image"/><Relationship Id="rId6" Target="../media/image3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2.jpe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0.xml" Type="http://schemas.openxmlformats.org/officeDocument/2006/relationships/notesSlide"/><Relationship Id="rId3" Target="../media/image2.jpeg" Type="http://schemas.openxmlformats.org/officeDocument/2006/relationships/image"/><Relationship Id="rId4" Target="../media/image32.png" Type="http://schemas.openxmlformats.org/officeDocument/2006/relationships/image"/><Relationship Id="rId5" Target="../media/image33.png" Type="http://schemas.openxmlformats.org/officeDocument/2006/relationships/image"/><Relationship Id="rId6" Target="../media/image34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1.xml" Type="http://schemas.openxmlformats.org/officeDocument/2006/relationships/notesSlide"/><Relationship Id="rId3" Target="../media/image2.jpeg" Type="http://schemas.openxmlformats.org/officeDocument/2006/relationships/image"/><Relationship Id="rId4" Target="../media/image35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2.xml" Type="http://schemas.openxmlformats.org/officeDocument/2006/relationships/notesSlide"/><Relationship Id="rId3" Target="../media/image2.jpeg" Type="http://schemas.openxmlformats.org/officeDocument/2006/relationships/image"/><Relationship Id="rId4" Target="../media/image3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2.jpe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2.jpe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2.jpeg" Type="http://schemas.openxmlformats.org/officeDocument/2006/relationships/image"/><Relationship Id="rId4" Target="../media/image11.png" Type="http://schemas.openxmlformats.org/officeDocument/2006/relationships/image"/><Relationship Id="rId5" Target="https://www.cs.us.es/~fsancho/Blog/posts/Simulated_Annealing_in_NetLogo.md" TargetMode="External" Type="http://schemas.openxmlformats.org/officeDocument/2006/relationships/hyperlink"/><Relationship Id="rId6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2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2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2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2.jpe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Relationship Id="rId6" Target="../media/image15.png" Type="http://schemas.openxmlformats.org/officeDocument/2006/relationships/image"/><Relationship Id="rId7" Target="../media/image3.png" Type="http://schemas.openxmlformats.org/officeDocument/2006/relationships/image"/><Relationship Id="rId8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B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887200" y="-4572000"/>
            <a:ext cx="12801600" cy="12801600"/>
            <a:chOff x="0" y="0"/>
            <a:chExt cx="17068800" cy="17068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068800" cy="17068800"/>
            </a:xfrm>
            <a:custGeom>
              <a:avLst/>
              <a:gdLst/>
              <a:ahLst/>
              <a:cxnLst/>
              <a:rect r="r" b="b" t="t" l="l"/>
              <a:pathLst>
                <a:path h="17068800" w="17068800">
                  <a:moveTo>
                    <a:pt x="0" y="8534400"/>
                  </a:moveTo>
                  <a:cubicBezTo>
                    <a:pt x="0" y="3820922"/>
                    <a:pt x="3820922" y="0"/>
                    <a:pt x="8534400" y="0"/>
                  </a:cubicBezTo>
                  <a:cubicBezTo>
                    <a:pt x="13247878" y="0"/>
                    <a:pt x="17068800" y="3820922"/>
                    <a:pt x="17068800" y="8534400"/>
                  </a:cubicBezTo>
                  <a:cubicBezTo>
                    <a:pt x="17068800" y="13247878"/>
                    <a:pt x="13247878" y="17068800"/>
                    <a:pt x="8534400" y="17068800"/>
                  </a:cubicBezTo>
                  <a:cubicBezTo>
                    <a:pt x="3820922" y="17068800"/>
                    <a:pt x="0" y="13247878"/>
                    <a:pt x="0" y="8534400"/>
                  </a:cubicBezTo>
                  <a:close/>
                </a:path>
              </a:pathLst>
            </a:custGeom>
            <a:solidFill>
              <a:srgbClr val="0D9488">
                <a:alpha val="1961"/>
              </a:srgbClr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3716000" y="-2743200"/>
            <a:ext cx="9144000" cy="9144000"/>
            <a:chOff x="0" y="0"/>
            <a:chExt cx="12192000" cy="12192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192000" cy="12192000"/>
            </a:xfrm>
            <a:custGeom>
              <a:avLst/>
              <a:gdLst/>
              <a:ahLst/>
              <a:cxnLst/>
              <a:rect r="r" b="b" t="t" l="l"/>
              <a:pathLst>
                <a:path h="12192000" w="12192000">
                  <a:moveTo>
                    <a:pt x="0" y="6096000"/>
                  </a:moveTo>
                  <a:cubicBezTo>
                    <a:pt x="0" y="2729230"/>
                    <a:pt x="2729230" y="0"/>
                    <a:pt x="6096000" y="0"/>
                  </a:cubicBezTo>
                  <a:cubicBezTo>
                    <a:pt x="9462770" y="0"/>
                    <a:pt x="12192000" y="2729230"/>
                    <a:pt x="12192000" y="6096000"/>
                  </a:cubicBezTo>
                  <a:cubicBezTo>
                    <a:pt x="12192000" y="9462770"/>
                    <a:pt x="9462770" y="12192000"/>
                    <a:pt x="6096000" y="12192000"/>
                  </a:cubicBezTo>
                  <a:cubicBezTo>
                    <a:pt x="2729230" y="12192000"/>
                    <a:pt x="0" y="9462770"/>
                    <a:pt x="0" y="6096000"/>
                  </a:cubicBezTo>
                  <a:close/>
                </a:path>
              </a:pathLst>
            </a:custGeom>
            <a:solidFill>
              <a:srgbClr val="14B8A6">
                <a:alpha val="784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80160" y="1280160"/>
            <a:ext cx="1280160" cy="1280160"/>
            <a:chOff x="0" y="0"/>
            <a:chExt cx="1706880" cy="170688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0"/>
                  </a:moveTo>
                  <a:lnTo>
                    <a:pt x="1706880" y="0"/>
                  </a:lnTo>
                  <a:lnTo>
                    <a:pt x="1706880" y="1706880"/>
                  </a:lnTo>
                  <a:lnTo>
                    <a:pt x="0" y="17068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280160" y="2926080"/>
            <a:ext cx="13716000" cy="2743200"/>
            <a:chOff x="0" y="0"/>
            <a:chExt cx="18288000" cy="36576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8288000" cy="3657600"/>
            </a:xfrm>
            <a:custGeom>
              <a:avLst/>
              <a:gdLst/>
              <a:ahLst/>
              <a:cxnLst/>
              <a:rect r="r" b="b" t="t" l="l"/>
              <a:pathLst>
                <a:path h="3657600" w="18288000">
                  <a:moveTo>
                    <a:pt x="0" y="0"/>
                  </a:moveTo>
                  <a:lnTo>
                    <a:pt x="18288000" y="0"/>
                  </a:lnTo>
                  <a:lnTo>
                    <a:pt x="18288000" y="3657600"/>
                  </a:lnTo>
                  <a:lnTo>
                    <a:pt x="0" y="3657600"/>
                  </a:lnTo>
                  <a:close/>
                </a:path>
              </a:pathLst>
            </a:custGeom>
            <a:blipFill>
              <a:blip r:embed="rId4">
                <a:alphaModFix amt="0"/>
              </a:blip>
              <a:stretch>
                <a:fillRect l="0" t="-47425" r="0" b="-47425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85725"/>
              <a:ext cx="18288000" cy="37433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8976"/>
                </a:lnSpc>
              </a:pPr>
              <a:r>
                <a:rPr lang="en-US" sz="68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Project 1</a:t>
              </a:r>
            </a:p>
            <a:p>
              <a:pPr algn="l">
                <a:lnSpc>
                  <a:spcPts val="8184"/>
                </a:lnSpc>
              </a:pPr>
              <a:r>
                <a:rPr lang="en-US" sz="62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AutoML algorithm for regression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80160" y="5760720"/>
            <a:ext cx="12801600" cy="731520"/>
            <a:chOff x="0" y="0"/>
            <a:chExt cx="17068800" cy="97536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7068800" cy="975360"/>
            </a:xfrm>
            <a:custGeom>
              <a:avLst/>
              <a:gdLst/>
              <a:ahLst/>
              <a:cxnLst/>
              <a:rect r="r" b="b" t="t" l="l"/>
              <a:pathLst>
                <a:path h="97536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4">
                <a:alphaModFix amt="0"/>
              </a:blip>
              <a:stretch>
                <a:fillRect l="0" t="-290988" r="0" b="-290988"/>
              </a:stretch>
            </a:blip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66675"/>
              <a:ext cx="17068800" cy="104203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600"/>
                </a:lnSpc>
              </a:pPr>
              <a:r>
                <a:rPr lang="en-US" sz="3000">
                  <a:solidFill>
                    <a:srgbClr val="5EEAD4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Central European University 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80160" y="6766560"/>
            <a:ext cx="4572000" cy="73152"/>
            <a:chOff x="0" y="0"/>
            <a:chExt cx="6096000" cy="9753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096000" cy="97536"/>
            </a:xfrm>
            <a:custGeom>
              <a:avLst/>
              <a:gdLst/>
              <a:ahLst/>
              <a:cxnLst/>
              <a:rect r="r" b="b" t="t" l="l"/>
              <a:pathLst>
                <a:path h="97536" w="6096000">
                  <a:moveTo>
                    <a:pt x="0" y="0"/>
                  </a:moveTo>
                  <a:lnTo>
                    <a:pt x="6096000" y="0"/>
                  </a:lnTo>
                  <a:lnTo>
                    <a:pt x="6096000" y="97536"/>
                  </a:lnTo>
                  <a:lnTo>
                    <a:pt x="0" y="97536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280160" y="7223760"/>
            <a:ext cx="14630400" cy="640080"/>
            <a:chOff x="0" y="0"/>
            <a:chExt cx="19507200" cy="85344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9507200" cy="853440"/>
            </a:xfrm>
            <a:custGeom>
              <a:avLst/>
              <a:gdLst/>
              <a:ahLst/>
              <a:cxnLst/>
              <a:rect r="r" b="b" t="t" l="l"/>
              <a:pathLst>
                <a:path h="853440" w="19507200">
                  <a:moveTo>
                    <a:pt x="0" y="0"/>
                  </a:moveTo>
                  <a:lnTo>
                    <a:pt x="19507200" y="0"/>
                  </a:lnTo>
                  <a:lnTo>
                    <a:pt x="195072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4">
                <a:alphaModFix amt="0"/>
              </a:blip>
              <a:stretch>
                <a:fillRect l="0" t="-395372" r="0" b="-395372"/>
              </a:stretch>
            </a:blip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19507200" cy="90106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David Diestre Rubio  •  Juan Roset Moreno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280160" y="8046720"/>
            <a:ext cx="14630400" cy="548640"/>
            <a:chOff x="0" y="0"/>
            <a:chExt cx="19507200" cy="73152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9507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9507200">
                  <a:moveTo>
                    <a:pt x="0" y="0"/>
                  </a:moveTo>
                  <a:lnTo>
                    <a:pt x="19507200" y="0"/>
                  </a:lnTo>
                  <a:lnTo>
                    <a:pt x="19507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4">
                <a:alphaModFix amt="0"/>
              </a:blip>
              <a:stretch>
                <a:fillRect l="0" t="-469601" r="0" b="-469601"/>
              </a:stretch>
            </a:blip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9507200" cy="76962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160"/>
                </a:lnSpc>
              </a:pPr>
              <a:r>
                <a:rPr lang="en-US" sz="18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  |  Winter 2026  |  Nysret Musliu 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9728"/>
            <a:chOff x="0" y="0"/>
            <a:chExt cx="24384000" cy="1463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46304"/>
            </a:xfrm>
            <a:custGeom>
              <a:avLst/>
              <a:gdLst/>
              <a:ahLst/>
              <a:cxnLst/>
              <a:rect r="r" b="b" t="t" l="l"/>
              <a:pathLst>
                <a:path h="14630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97280" y="457200"/>
            <a:ext cx="16093440" cy="1005840"/>
            <a:chOff x="0" y="0"/>
            <a:chExt cx="21457920" cy="13411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4579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214579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61760" r="0" b="-26176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759"/>
                </a:lnSpc>
              </a:pPr>
              <a:r>
                <a:rPr lang="en-US" b="true" sz="4800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Machine Learning models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14400" y="9509760"/>
            <a:ext cx="12801600" cy="548640"/>
            <a:chOff x="0" y="0"/>
            <a:chExt cx="17068800" cy="7315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068800" cy="731520"/>
            </a:xfrm>
            <a:custGeom>
              <a:avLst/>
              <a:gdLst/>
              <a:ahLst/>
              <a:cxnLst/>
              <a:rect r="r" b="b" t="t" l="l"/>
              <a:pathLst>
                <a:path h="73152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04650" r="0" b="-40465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6824960" y="9509760"/>
            <a:ext cx="914400" cy="548640"/>
            <a:chOff x="0" y="0"/>
            <a:chExt cx="1219200" cy="73152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19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21920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t="0" r="-26982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7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97280" y="2011680"/>
            <a:ext cx="3840480" cy="6949440"/>
            <a:chOff x="0" y="0"/>
            <a:chExt cx="5120640" cy="926592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120640" cy="9265920"/>
            </a:xfrm>
            <a:custGeom>
              <a:avLst/>
              <a:gdLst/>
              <a:ahLst/>
              <a:cxnLst/>
              <a:rect r="r" b="b" t="t" l="l"/>
              <a:pathLst>
                <a:path h="926592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097280" y="2011680"/>
            <a:ext cx="3840480" cy="914400"/>
            <a:chOff x="0" y="0"/>
            <a:chExt cx="5120640" cy="12192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120640" cy="1219200"/>
            </a:xfrm>
            <a:custGeom>
              <a:avLst/>
              <a:gdLst/>
              <a:ahLst/>
              <a:cxnLst/>
              <a:rect r="r" b="b" t="t" l="l"/>
              <a:pathLst>
                <a:path h="121920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F1B2D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097280" y="2103120"/>
            <a:ext cx="3840480" cy="731520"/>
            <a:chOff x="0" y="0"/>
            <a:chExt cx="5120640" cy="97536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120640" cy="975360"/>
            </a:xfrm>
            <a:custGeom>
              <a:avLst/>
              <a:gdLst/>
              <a:ahLst/>
              <a:cxnLst/>
              <a:rect r="r" b="b" t="t" l="l"/>
              <a:pathLst>
                <a:path h="97536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2296" r="0" b="-52296"/>
              </a:stretch>
            </a:blipFill>
          </p:spPr>
        </p:sp>
        <p:sp>
          <p:nvSpPr>
            <p:cNvPr name="TextBox 19" id="19"/>
            <p:cNvSpPr txBox="true"/>
            <p:nvPr/>
          </p:nvSpPr>
          <p:spPr>
            <a:xfrm>
              <a:off x="0" y="0"/>
              <a:ext cx="5120640" cy="9753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879"/>
                </a:lnSpc>
              </a:pPr>
              <a:r>
                <a:rPr lang="en-US" sz="24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Polynomial Regressor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390650" y="3253740"/>
            <a:ext cx="3293745" cy="4239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00"/>
              </a:lnSpc>
            </a:pPr>
            <a:r>
              <a:rPr lang="en-US" b="true" sz="2000" i="true">
                <a:solidFill>
                  <a:srgbClr val="475569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Hyperparameters</a:t>
            </a:r>
          </a:p>
          <a:p>
            <a:pPr algn="just">
              <a:lnSpc>
                <a:spcPts val="192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max degree</a:t>
            </a:r>
          </a:p>
          <a:p>
            <a:pPr algn="just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model complexity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degree mask</a:t>
            </a:r>
          </a:p>
          <a:p>
            <a:pPr algn="just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active polynomial orders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regularization</a:t>
            </a:r>
          </a:p>
          <a:p>
            <a:pPr algn="just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prevent overfitting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alpha</a:t>
            </a:r>
          </a:p>
          <a:p>
            <a:pPr algn="just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log-scale moves</a:t>
            </a:r>
          </a:p>
          <a:p>
            <a:pPr algn="just">
              <a:lnSpc>
                <a:spcPts val="2400"/>
              </a:lnSpc>
            </a:pPr>
          </a:p>
        </p:txBody>
      </p:sp>
      <p:grpSp>
        <p:nvGrpSpPr>
          <p:cNvPr name="Group 21" id="21"/>
          <p:cNvGrpSpPr/>
          <p:nvPr/>
        </p:nvGrpSpPr>
        <p:grpSpPr>
          <a:xfrm rot="0">
            <a:off x="5303520" y="2011680"/>
            <a:ext cx="3840480" cy="6949440"/>
            <a:chOff x="0" y="0"/>
            <a:chExt cx="5120640" cy="926592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5120640" cy="9265920"/>
            </a:xfrm>
            <a:custGeom>
              <a:avLst/>
              <a:gdLst/>
              <a:ahLst/>
              <a:cxnLst/>
              <a:rect r="r" b="b" t="t" l="l"/>
              <a:pathLst>
                <a:path h="926592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5303520" y="2011680"/>
            <a:ext cx="3840480" cy="914400"/>
            <a:chOff x="0" y="0"/>
            <a:chExt cx="5120640" cy="12192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5120640" cy="1219200"/>
            </a:xfrm>
            <a:custGeom>
              <a:avLst/>
              <a:gdLst/>
              <a:ahLst/>
              <a:cxnLst/>
              <a:rect r="r" b="b" t="t" l="l"/>
              <a:pathLst>
                <a:path h="121920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F1B2D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5303520" y="2103120"/>
            <a:ext cx="3840480" cy="731520"/>
            <a:chOff x="0" y="0"/>
            <a:chExt cx="5120640" cy="97536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5120640" cy="975360"/>
            </a:xfrm>
            <a:custGeom>
              <a:avLst/>
              <a:gdLst/>
              <a:ahLst/>
              <a:cxnLst/>
              <a:rect r="r" b="b" t="t" l="l"/>
              <a:pathLst>
                <a:path h="97536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2296" r="0" b="-52296"/>
              </a:stretch>
            </a:blip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19050"/>
              <a:ext cx="5120640" cy="99441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120"/>
                </a:lnSpc>
              </a:pPr>
              <a:r>
                <a:rPr lang="en-US" sz="26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KNN</a:t>
              </a: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5589270" y="3253740"/>
            <a:ext cx="3291840" cy="3324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 i="true" b="true">
                <a:solidFill>
                  <a:srgbClr val="475569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Hyperparameters</a:t>
            </a:r>
          </a:p>
          <a:p>
            <a:pPr algn="l">
              <a:lnSpc>
                <a:spcPts val="1920"/>
              </a:lnSpc>
            </a:pPr>
          </a:p>
          <a:p>
            <a:pPr algn="l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num neighbors</a:t>
            </a:r>
          </a:p>
          <a:p>
            <a:pPr algn="l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controls bias-variance</a:t>
            </a:r>
          </a:p>
          <a:p>
            <a:pPr algn="l">
              <a:lnSpc>
                <a:spcPts val="2400"/>
              </a:lnSpc>
            </a:pPr>
          </a:p>
          <a:p>
            <a:pPr algn="l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weights</a:t>
            </a:r>
          </a:p>
          <a:p>
            <a:pPr algn="l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uniform or distance</a:t>
            </a:r>
          </a:p>
          <a:p>
            <a:pPr algn="l">
              <a:lnSpc>
                <a:spcPts val="2400"/>
              </a:lnSpc>
            </a:pPr>
          </a:p>
          <a:p>
            <a:pPr algn="l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geometric distance</a:t>
            </a:r>
          </a:p>
          <a:p>
            <a:pPr algn="l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Manhattan or Euclidian</a:t>
            </a:r>
          </a:p>
          <a:p>
            <a:pPr algn="l">
              <a:lnSpc>
                <a:spcPts val="2400"/>
              </a:lnSpc>
            </a:pPr>
          </a:p>
        </p:txBody>
      </p:sp>
      <p:grpSp>
        <p:nvGrpSpPr>
          <p:cNvPr name="Group 29" id="29"/>
          <p:cNvGrpSpPr/>
          <p:nvPr/>
        </p:nvGrpSpPr>
        <p:grpSpPr>
          <a:xfrm rot="0">
            <a:off x="9509760" y="2011680"/>
            <a:ext cx="3840480" cy="6949440"/>
            <a:chOff x="0" y="0"/>
            <a:chExt cx="5120640" cy="926592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5120640" cy="9265920"/>
            </a:xfrm>
            <a:custGeom>
              <a:avLst/>
              <a:gdLst/>
              <a:ahLst/>
              <a:cxnLst/>
              <a:rect r="r" b="b" t="t" l="l"/>
              <a:pathLst>
                <a:path h="926592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9509760" y="2011680"/>
            <a:ext cx="3840480" cy="914400"/>
            <a:chOff x="0" y="0"/>
            <a:chExt cx="5120640" cy="12192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5120640" cy="1219200"/>
            </a:xfrm>
            <a:custGeom>
              <a:avLst/>
              <a:gdLst/>
              <a:ahLst/>
              <a:cxnLst/>
              <a:rect r="r" b="b" t="t" l="l"/>
              <a:pathLst>
                <a:path h="121920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F1B2D"/>
            </a:solidFill>
          </p:spPr>
        </p:sp>
      </p:grpSp>
      <p:grpSp>
        <p:nvGrpSpPr>
          <p:cNvPr name="Group 33" id="33"/>
          <p:cNvGrpSpPr/>
          <p:nvPr/>
        </p:nvGrpSpPr>
        <p:grpSpPr>
          <a:xfrm rot="0">
            <a:off x="9509760" y="2103120"/>
            <a:ext cx="3840480" cy="731520"/>
            <a:chOff x="0" y="0"/>
            <a:chExt cx="5120640" cy="97536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5120640" cy="975360"/>
            </a:xfrm>
            <a:custGeom>
              <a:avLst/>
              <a:gdLst/>
              <a:ahLst/>
              <a:cxnLst/>
              <a:rect r="r" b="b" t="t" l="l"/>
              <a:pathLst>
                <a:path h="97536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2296" r="0" b="-52296"/>
              </a:stretch>
            </a:blip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19050"/>
              <a:ext cx="5120640" cy="99441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120"/>
                </a:lnSpc>
              </a:pPr>
              <a:r>
                <a:rPr lang="en-US" sz="26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Random Forest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13716000" y="2011680"/>
            <a:ext cx="3840480" cy="6949440"/>
            <a:chOff x="0" y="0"/>
            <a:chExt cx="5120640" cy="926592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5120640" cy="9265920"/>
            </a:xfrm>
            <a:custGeom>
              <a:avLst/>
              <a:gdLst/>
              <a:ahLst/>
              <a:cxnLst/>
              <a:rect r="r" b="b" t="t" l="l"/>
              <a:pathLst>
                <a:path h="926592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38" id="38"/>
          <p:cNvGrpSpPr/>
          <p:nvPr/>
        </p:nvGrpSpPr>
        <p:grpSpPr>
          <a:xfrm rot="0">
            <a:off x="13716000" y="2011680"/>
            <a:ext cx="3840480" cy="914400"/>
            <a:chOff x="0" y="0"/>
            <a:chExt cx="5120640" cy="1219200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5120640" cy="1219200"/>
            </a:xfrm>
            <a:custGeom>
              <a:avLst/>
              <a:gdLst/>
              <a:ahLst/>
              <a:cxnLst/>
              <a:rect r="r" b="b" t="t" l="l"/>
              <a:pathLst>
                <a:path h="121920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F1B2D"/>
            </a:solidFill>
          </p:spPr>
        </p:sp>
      </p:grpSp>
      <p:grpSp>
        <p:nvGrpSpPr>
          <p:cNvPr name="Group 40" id="40"/>
          <p:cNvGrpSpPr/>
          <p:nvPr/>
        </p:nvGrpSpPr>
        <p:grpSpPr>
          <a:xfrm rot="0">
            <a:off x="13716000" y="2103120"/>
            <a:ext cx="3840480" cy="731520"/>
            <a:chOff x="0" y="0"/>
            <a:chExt cx="5120640" cy="97536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5120640" cy="975360"/>
            </a:xfrm>
            <a:custGeom>
              <a:avLst/>
              <a:gdLst/>
              <a:ahLst/>
              <a:cxnLst/>
              <a:rect r="r" b="b" t="t" l="l"/>
              <a:pathLst>
                <a:path h="97536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2296" r="0" b="-52296"/>
              </a:stretch>
            </a:blip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19050"/>
              <a:ext cx="5120640" cy="99441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120"/>
                </a:lnSpc>
              </a:pPr>
              <a:r>
                <a:rPr lang="en-US" sz="26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MLP Regressor</a:t>
              </a:r>
            </a:p>
          </p:txBody>
        </p:sp>
      </p:grpSp>
      <p:sp>
        <p:nvSpPr>
          <p:cNvPr name="TextBox 43" id="43"/>
          <p:cNvSpPr txBox="true"/>
          <p:nvPr/>
        </p:nvSpPr>
        <p:spPr>
          <a:xfrm rot="0">
            <a:off x="9810750" y="3253740"/>
            <a:ext cx="3291840" cy="4239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 i="true" b="true">
                <a:solidFill>
                  <a:srgbClr val="475569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Hyperparameters</a:t>
            </a:r>
          </a:p>
          <a:p>
            <a:pPr algn="l">
              <a:lnSpc>
                <a:spcPts val="1920"/>
              </a:lnSpc>
            </a:pPr>
          </a:p>
          <a:p>
            <a:pPr algn="l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num estimators</a:t>
            </a:r>
          </a:p>
          <a:p>
            <a:pPr algn="l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variance reduction</a:t>
            </a:r>
          </a:p>
          <a:p>
            <a:pPr algn="l">
              <a:lnSpc>
                <a:spcPts val="2400"/>
              </a:lnSpc>
            </a:pPr>
          </a:p>
          <a:p>
            <a:pPr algn="l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max depth</a:t>
            </a:r>
          </a:p>
          <a:p>
            <a:pPr algn="l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structure complexity</a:t>
            </a:r>
          </a:p>
          <a:p>
            <a:pPr algn="l">
              <a:lnSpc>
                <a:spcPts val="2400"/>
              </a:lnSpc>
            </a:pPr>
          </a:p>
          <a:p>
            <a:pPr algn="l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min samples leaf</a:t>
            </a:r>
          </a:p>
          <a:p>
            <a:pPr algn="l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regularitzation</a:t>
            </a:r>
          </a:p>
          <a:p>
            <a:pPr algn="l">
              <a:lnSpc>
                <a:spcPts val="2400"/>
              </a:lnSpc>
            </a:pPr>
          </a:p>
          <a:p>
            <a:pPr algn="l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max features</a:t>
            </a:r>
          </a:p>
          <a:p>
            <a:pPr algn="l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diversity and randomness</a:t>
            </a:r>
          </a:p>
          <a:p>
            <a:pPr algn="l">
              <a:lnSpc>
                <a:spcPts val="2400"/>
              </a:lnSpc>
            </a:pPr>
          </a:p>
        </p:txBody>
      </p:sp>
      <p:sp>
        <p:nvSpPr>
          <p:cNvPr name="TextBox 44" id="44"/>
          <p:cNvSpPr txBox="true"/>
          <p:nvPr/>
        </p:nvSpPr>
        <p:spPr>
          <a:xfrm rot="0">
            <a:off x="14026515" y="3253740"/>
            <a:ext cx="3608070" cy="4239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 i="true" b="true">
                <a:solidFill>
                  <a:srgbClr val="475569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Hyperparameters</a:t>
            </a:r>
          </a:p>
          <a:p>
            <a:pPr algn="l">
              <a:lnSpc>
                <a:spcPts val="1920"/>
              </a:lnSpc>
            </a:pPr>
          </a:p>
          <a:p>
            <a:pPr algn="l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hidden layer size</a:t>
            </a:r>
          </a:p>
          <a:p>
            <a:pPr algn="l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architecture and complexity</a:t>
            </a:r>
          </a:p>
          <a:p>
            <a:pPr algn="l">
              <a:lnSpc>
                <a:spcPts val="2400"/>
              </a:lnSpc>
            </a:pPr>
          </a:p>
          <a:p>
            <a:pPr algn="l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alpha</a:t>
            </a:r>
          </a:p>
          <a:p>
            <a:pPr algn="l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weight regularitzation</a:t>
            </a:r>
          </a:p>
          <a:p>
            <a:pPr algn="l">
              <a:lnSpc>
                <a:spcPts val="2400"/>
              </a:lnSpc>
            </a:pPr>
          </a:p>
          <a:p>
            <a:pPr algn="l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learning rate</a:t>
            </a:r>
          </a:p>
          <a:p>
            <a:pPr algn="l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speed and stability</a:t>
            </a:r>
          </a:p>
          <a:p>
            <a:pPr algn="l">
              <a:lnSpc>
                <a:spcPts val="2400"/>
              </a:lnSpc>
            </a:pPr>
          </a:p>
          <a:p>
            <a:pPr algn="l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activation</a:t>
            </a:r>
          </a:p>
          <a:p>
            <a:pPr algn="l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tanh or relu functions</a:t>
            </a:r>
          </a:p>
          <a:p>
            <a:pPr algn="l">
              <a:lnSpc>
                <a:spcPts val="2400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9728"/>
            <a:chOff x="0" y="0"/>
            <a:chExt cx="24384000" cy="1463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46304"/>
            </a:xfrm>
            <a:custGeom>
              <a:avLst/>
              <a:gdLst/>
              <a:ahLst/>
              <a:cxnLst/>
              <a:rect r="r" b="b" t="t" l="l"/>
              <a:pathLst>
                <a:path h="14630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97280" y="457200"/>
            <a:ext cx="16093440" cy="1005840"/>
            <a:chOff x="0" y="0"/>
            <a:chExt cx="21457920" cy="13411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4579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214579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61760" r="0" b="-26176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759"/>
                </a:lnSpc>
              </a:pPr>
              <a:r>
                <a:rPr lang="en-US" sz="48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Lo</a:t>
              </a:r>
              <a:r>
                <a:rPr lang="en-US" b="true" sz="4800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cal Neighborhood Design 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14400" y="9509760"/>
            <a:ext cx="12801600" cy="548640"/>
            <a:chOff x="0" y="0"/>
            <a:chExt cx="17068800" cy="7315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068800" cy="731520"/>
            </a:xfrm>
            <a:custGeom>
              <a:avLst/>
              <a:gdLst/>
              <a:ahLst/>
              <a:cxnLst/>
              <a:rect r="r" b="b" t="t" l="l"/>
              <a:pathLst>
                <a:path h="73152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04650" r="0" b="-40465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6824960" y="9509760"/>
            <a:ext cx="914400" cy="548640"/>
            <a:chOff x="0" y="0"/>
            <a:chExt cx="1219200" cy="73152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19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21920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t="0" r="-26982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8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97280" y="2011680"/>
            <a:ext cx="3840480" cy="6949440"/>
            <a:chOff x="0" y="0"/>
            <a:chExt cx="5120640" cy="926592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120640" cy="9265920"/>
            </a:xfrm>
            <a:custGeom>
              <a:avLst/>
              <a:gdLst/>
              <a:ahLst/>
              <a:cxnLst/>
              <a:rect r="r" b="b" t="t" l="l"/>
              <a:pathLst>
                <a:path h="926592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097280" y="2011680"/>
            <a:ext cx="3840480" cy="914400"/>
            <a:chOff x="0" y="0"/>
            <a:chExt cx="5120640" cy="12192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120640" cy="1219200"/>
            </a:xfrm>
            <a:custGeom>
              <a:avLst/>
              <a:gdLst/>
              <a:ahLst/>
              <a:cxnLst/>
              <a:rect r="r" b="b" t="t" l="l"/>
              <a:pathLst>
                <a:path h="121920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097280" y="2103120"/>
            <a:ext cx="3840480" cy="731520"/>
            <a:chOff x="0" y="0"/>
            <a:chExt cx="5120640" cy="97536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120640" cy="975360"/>
            </a:xfrm>
            <a:custGeom>
              <a:avLst/>
              <a:gdLst/>
              <a:ahLst/>
              <a:cxnLst/>
              <a:rect r="r" b="b" t="t" l="l"/>
              <a:pathLst>
                <a:path h="97536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2296" r="0" b="-52296"/>
              </a:stretch>
            </a:blipFill>
          </p:spPr>
        </p:sp>
        <p:sp>
          <p:nvSpPr>
            <p:cNvPr name="TextBox 19" id="19"/>
            <p:cNvSpPr txBox="true"/>
            <p:nvPr/>
          </p:nvSpPr>
          <p:spPr>
            <a:xfrm>
              <a:off x="0" y="0"/>
              <a:ext cx="5120640" cy="9753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879"/>
                </a:lnSpc>
              </a:pPr>
              <a:r>
                <a:rPr lang="en-US" sz="24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Polynomial Regressor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390650" y="3253740"/>
            <a:ext cx="3293745" cy="3934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00"/>
              </a:lnSpc>
            </a:pPr>
            <a:r>
              <a:rPr lang="en-US" b="true" sz="2000" i="true">
                <a:solidFill>
                  <a:srgbClr val="475569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New Neighbor state</a:t>
            </a:r>
          </a:p>
          <a:p>
            <a:pPr algn="just">
              <a:lnSpc>
                <a:spcPts val="1920"/>
              </a:lnSpc>
            </a:pPr>
          </a:p>
          <a:p>
            <a:pPr algn="just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60% flip one order in degree mask to turn degree on/off</a:t>
            </a:r>
          </a:p>
          <a:p>
            <a:pPr algn="just">
              <a:lnSpc>
                <a:spcPts val="2400"/>
              </a:lnSpc>
            </a:pPr>
          </a:p>
          <a:p>
            <a:pPr algn="just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15% change regularitzation among None, Lasso or Ridge</a:t>
            </a:r>
          </a:p>
          <a:p>
            <a:pPr algn="just">
              <a:lnSpc>
                <a:spcPts val="2400"/>
              </a:lnSpc>
            </a:pPr>
          </a:p>
          <a:p>
            <a:pPr algn="just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15% move alpha in log-space </a:t>
            </a:r>
          </a:p>
          <a:p>
            <a:pPr algn="just">
              <a:lnSpc>
                <a:spcPts val="2400"/>
              </a:lnSpc>
            </a:pPr>
          </a:p>
          <a:p>
            <a:pPr algn="just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10% change degree in max degree by +1 or -1</a:t>
            </a:r>
          </a:p>
          <a:p>
            <a:pPr algn="just">
              <a:lnSpc>
                <a:spcPts val="2400"/>
              </a:lnSpc>
            </a:pPr>
          </a:p>
        </p:txBody>
      </p:sp>
      <p:grpSp>
        <p:nvGrpSpPr>
          <p:cNvPr name="Group 21" id="21"/>
          <p:cNvGrpSpPr/>
          <p:nvPr/>
        </p:nvGrpSpPr>
        <p:grpSpPr>
          <a:xfrm rot="0">
            <a:off x="5303520" y="2011680"/>
            <a:ext cx="3840480" cy="6949440"/>
            <a:chOff x="0" y="0"/>
            <a:chExt cx="5120640" cy="926592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5120640" cy="9265920"/>
            </a:xfrm>
            <a:custGeom>
              <a:avLst/>
              <a:gdLst/>
              <a:ahLst/>
              <a:cxnLst/>
              <a:rect r="r" b="b" t="t" l="l"/>
              <a:pathLst>
                <a:path h="926592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5303520" y="2011680"/>
            <a:ext cx="3840480" cy="914400"/>
            <a:chOff x="0" y="0"/>
            <a:chExt cx="5120640" cy="12192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5120640" cy="1219200"/>
            </a:xfrm>
            <a:custGeom>
              <a:avLst/>
              <a:gdLst/>
              <a:ahLst/>
              <a:cxnLst/>
              <a:rect r="r" b="b" t="t" l="l"/>
              <a:pathLst>
                <a:path h="121920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5303520" y="2103120"/>
            <a:ext cx="3840480" cy="731520"/>
            <a:chOff x="0" y="0"/>
            <a:chExt cx="5120640" cy="97536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5120640" cy="975360"/>
            </a:xfrm>
            <a:custGeom>
              <a:avLst/>
              <a:gdLst/>
              <a:ahLst/>
              <a:cxnLst/>
              <a:rect r="r" b="b" t="t" l="l"/>
              <a:pathLst>
                <a:path h="97536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2296" r="0" b="-52296"/>
              </a:stretch>
            </a:blip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19050"/>
              <a:ext cx="5120640" cy="99441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120"/>
                </a:lnSpc>
              </a:pPr>
              <a:r>
                <a:rPr lang="en-US" sz="26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KNN</a:t>
              </a: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5589270" y="3253740"/>
            <a:ext cx="3291840" cy="3934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 i="true" b="true">
                <a:solidFill>
                  <a:srgbClr val="475569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New Neighbor state</a:t>
            </a:r>
          </a:p>
          <a:p>
            <a:pPr algn="l">
              <a:lnSpc>
                <a:spcPts val="1920"/>
              </a:lnSpc>
            </a:pPr>
          </a:p>
          <a:p>
            <a:pPr algn="l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70% move num neighbors by steps depending on the scale of the data, the steps can be small, normal or large</a:t>
            </a:r>
          </a:p>
          <a:p>
            <a:pPr algn="l">
              <a:lnSpc>
                <a:spcPts val="2400"/>
              </a:lnSpc>
            </a:pPr>
          </a:p>
          <a:p>
            <a:pPr algn="l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15% toggle weights between unifrom and distance</a:t>
            </a:r>
          </a:p>
          <a:p>
            <a:pPr algn="l">
              <a:lnSpc>
                <a:spcPts val="2400"/>
              </a:lnSpc>
            </a:pPr>
          </a:p>
          <a:p>
            <a:pPr algn="l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15% toggle distance p between Manhattan and Euclidian</a:t>
            </a:r>
          </a:p>
          <a:p>
            <a:pPr algn="l">
              <a:lnSpc>
                <a:spcPts val="2400"/>
              </a:lnSpc>
            </a:pPr>
          </a:p>
        </p:txBody>
      </p:sp>
      <p:grpSp>
        <p:nvGrpSpPr>
          <p:cNvPr name="Group 29" id="29"/>
          <p:cNvGrpSpPr/>
          <p:nvPr/>
        </p:nvGrpSpPr>
        <p:grpSpPr>
          <a:xfrm rot="0">
            <a:off x="9509760" y="2011680"/>
            <a:ext cx="3840480" cy="6949440"/>
            <a:chOff x="0" y="0"/>
            <a:chExt cx="5120640" cy="926592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5120640" cy="9265920"/>
            </a:xfrm>
            <a:custGeom>
              <a:avLst/>
              <a:gdLst/>
              <a:ahLst/>
              <a:cxnLst/>
              <a:rect r="r" b="b" t="t" l="l"/>
              <a:pathLst>
                <a:path h="926592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9509760" y="2011680"/>
            <a:ext cx="3840480" cy="914400"/>
            <a:chOff x="0" y="0"/>
            <a:chExt cx="5120640" cy="12192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5120640" cy="1219200"/>
            </a:xfrm>
            <a:custGeom>
              <a:avLst/>
              <a:gdLst/>
              <a:ahLst/>
              <a:cxnLst/>
              <a:rect r="r" b="b" t="t" l="l"/>
              <a:pathLst>
                <a:path h="121920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33" id="33"/>
          <p:cNvGrpSpPr/>
          <p:nvPr/>
        </p:nvGrpSpPr>
        <p:grpSpPr>
          <a:xfrm rot="0">
            <a:off x="9509760" y="2103120"/>
            <a:ext cx="3840480" cy="731520"/>
            <a:chOff x="0" y="0"/>
            <a:chExt cx="5120640" cy="97536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5120640" cy="975360"/>
            </a:xfrm>
            <a:custGeom>
              <a:avLst/>
              <a:gdLst/>
              <a:ahLst/>
              <a:cxnLst/>
              <a:rect r="r" b="b" t="t" l="l"/>
              <a:pathLst>
                <a:path h="97536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2296" r="0" b="-52296"/>
              </a:stretch>
            </a:blip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19050"/>
              <a:ext cx="5120640" cy="99441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120"/>
                </a:lnSpc>
              </a:pPr>
              <a:r>
                <a:rPr lang="en-US" sz="26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Random Forest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13716000" y="2011680"/>
            <a:ext cx="3840480" cy="6949440"/>
            <a:chOff x="0" y="0"/>
            <a:chExt cx="5120640" cy="926592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5120640" cy="9265920"/>
            </a:xfrm>
            <a:custGeom>
              <a:avLst/>
              <a:gdLst/>
              <a:ahLst/>
              <a:cxnLst/>
              <a:rect r="r" b="b" t="t" l="l"/>
              <a:pathLst>
                <a:path h="926592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38" id="38"/>
          <p:cNvGrpSpPr/>
          <p:nvPr/>
        </p:nvGrpSpPr>
        <p:grpSpPr>
          <a:xfrm rot="0">
            <a:off x="13716000" y="2011680"/>
            <a:ext cx="3840480" cy="914400"/>
            <a:chOff x="0" y="0"/>
            <a:chExt cx="5120640" cy="1219200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5120640" cy="1219200"/>
            </a:xfrm>
            <a:custGeom>
              <a:avLst/>
              <a:gdLst/>
              <a:ahLst/>
              <a:cxnLst/>
              <a:rect r="r" b="b" t="t" l="l"/>
              <a:pathLst>
                <a:path h="121920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40" id="40"/>
          <p:cNvGrpSpPr/>
          <p:nvPr/>
        </p:nvGrpSpPr>
        <p:grpSpPr>
          <a:xfrm rot="0">
            <a:off x="13716000" y="2103120"/>
            <a:ext cx="3840480" cy="731520"/>
            <a:chOff x="0" y="0"/>
            <a:chExt cx="5120640" cy="97536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5120640" cy="975360"/>
            </a:xfrm>
            <a:custGeom>
              <a:avLst/>
              <a:gdLst/>
              <a:ahLst/>
              <a:cxnLst/>
              <a:rect r="r" b="b" t="t" l="l"/>
              <a:pathLst>
                <a:path h="975360" w="5120640">
                  <a:moveTo>
                    <a:pt x="0" y="0"/>
                  </a:moveTo>
                  <a:lnTo>
                    <a:pt x="5120640" y="0"/>
                  </a:lnTo>
                  <a:lnTo>
                    <a:pt x="512064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52296" r="0" b="-52296"/>
              </a:stretch>
            </a:blip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19050"/>
              <a:ext cx="5120640" cy="99441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120"/>
                </a:lnSpc>
              </a:pPr>
              <a:r>
                <a:rPr lang="en-US" sz="26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MLP Regressor</a:t>
              </a:r>
            </a:p>
          </p:txBody>
        </p:sp>
      </p:grpSp>
      <p:sp>
        <p:nvSpPr>
          <p:cNvPr name="TextBox 43" id="43"/>
          <p:cNvSpPr txBox="true"/>
          <p:nvPr/>
        </p:nvSpPr>
        <p:spPr>
          <a:xfrm rot="0">
            <a:off x="9810750" y="3253740"/>
            <a:ext cx="3291840" cy="4239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 i="true" b="true">
                <a:solidFill>
                  <a:srgbClr val="475569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New Neighbor state</a:t>
            </a:r>
          </a:p>
          <a:p>
            <a:pPr algn="l">
              <a:lnSpc>
                <a:spcPts val="1920"/>
              </a:lnSpc>
            </a:pPr>
          </a:p>
          <a:p>
            <a:pPr algn="l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25% change num estimators by +10 or -10</a:t>
            </a:r>
          </a:p>
          <a:p>
            <a:pPr algn="l">
              <a:lnSpc>
                <a:spcPts val="2400"/>
              </a:lnSpc>
            </a:pPr>
          </a:p>
          <a:p>
            <a:pPr algn="l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40% move max depth by +1 or -1, sometimes toggle to None</a:t>
            </a:r>
          </a:p>
          <a:p>
            <a:pPr algn="l">
              <a:lnSpc>
                <a:spcPts val="2400"/>
              </a:lnSpc>
            </a:pPr>
          </a:p>
          <a:p>
            <a:pPr algn="l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20% move min samples leaf by +1 or -1</a:t>
            </a:r>
          </a:p>
          <a:p>
            <a:pPr algn="l">
              <a:lnSpc>
                <a:spcPts val="2400"/>
              </a:lnSpc>
            </a:pPr>
          </a:p>
          <a:p>
            <a:pPr algn="l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15% toggle max features between sqrt, log, 0.5 and 1</a:t>
            </a:r>
          </a:p>
          <a:p>
            <a:pPr algn="l">
              <a:lnSpc>
                <a:spcPts val="2400"/>
              </a:lnSpc>
            </a:pPr>
          </a:p>
        </p:txBody>
      </p:sp>
      <p:sp>
        <p:nvSpPr>
          <p:cNvPr name="TextBox 44" id="44"/>
          <p:cNvSpPr txBox="true"/>
          <p:nvPr/>
        </p:nvSpPr>
        <p:spPr>
          <a:xfrm rot="0">
            <a:off x="14026515" y="3253740"/>
            <a:ext cx="3608070" cy="3934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 i="true" b="true">
                <a:solidFill>
                  <a:srgbClr val="475569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New Neighbor state</a:t>
            </a:r>
          </a:p>
          <a:p>
            <a:pPr algn="l">
              <a:lnSpc>
                <a:spcPts val="1920"/>
              </a:lnSpc>
            </a:pPr>
          </a:p>
          <a:p>
            <a:pPr algn="l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70% to change hidden layers, but it only adds or removes one layer with 35% of the times</a:t>
            </a:r>
          </a:p>
          <a:p>
            <a:pPr algn="l">
              <a:lnSpc>
                <a:spcPts val="2400"/>
              </a:lnSpc>
            </a:pPr>
          </a:p>
          <a:p>
            <a:pPr algn="l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12% alpha moves in log-space</a:t>
            </a:r>
          </a:p>
          <a:p>
            <a:pPr algn="l">
              <a:lnSpc>
                <a:spcPts val="2400"/>
              </a:lnSpc>
            </a:pPr>
          </a:p>
          <a:p>
            <a:pPr algn="l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8% learning rate moves in log-space</a:t>
            </a:r>
          </a:p>
          <a:p>
            <a:pPr algn="l">
              <a:lnSpc>
                <a:spcPts val="2400"/>
              </a:lnSpc>
            </a:pPr>
          </a:p>
          <a:p>
            <a:pPr algn="l">
              <a:lnSpc>
                <a:spcPts val="2400"/>
              </a:lnSpc>
            </a:pPr>
            <a:r>
              <a:rPr lang="en-US" sz="20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10% toggle activation between relu and tanh functions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8961246" y="-6963836"/>
            <a:ext cx="347036" cy="17703709"/>
            <a:chOff x="0" y="0"/>
            <a:chExt cx="442361" cy="225666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2361" cy="22566604"/>
            </a:xfrm>
            <a:custGeom>
              <a:avLst/>
              <a:gdLst/>
              <a:ahLst/>
              <a:cxnLst/>
              <a:rect r="r" b="b" t="t" l="l"/>
              <a:pathLst>
                <a:path h="22566604" w="442361">
                  <a:moveTo>
                    <a:pt x="0" y="0"/>
                  </a:moveTo>
                  <a:lnTo>
                    <a:pt x="442361" y="0"/>
                  </a:lnTo>
                  <a:lnTo>
                    <a:pt x="442361" y="22566604"/>
                  </a:lnTo>
                  <a:lnTo>
                    <a:pt x="0" y="2256660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9728"/>
            <a:chOff x="0" y="0"/>
            <a:chExt cx="24384000" cy="14630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46304"/>
            </a:xfrm>
            <a:custGeom>
              <a:avLst/>
              <a:gdLst/>
              <a:ahLst/>
              <a:cxnLst/>
              <a:rect r="r" b="b" t="t" l="l"/>
              <a:pathLst>
                <a:path h="14630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97280" y="457200"/>
            <a:ext cx="16093440" cy="1005840"/>
            <a:chOff x="0" y="0"/>
            <a:chExt cx="21457920" cy="13411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14579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214579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43000" r="0" b="-44300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759"/>
                </a:lnSpc>
              </a:pPr>
              <a:r>
                <a:rPr lang="en-US" sz="48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Model Regressor example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14400" y="9509760"/>
            <a:ext cx="12801600" cy="548640"/>
            <a:chOff x="0" y="0"/>
            <a:chExt cx="17068800" cy="73152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7068800" cy="731520"/>
            </a:xfrm>
            <a:custGeom>
              <a:avLst/>
              <a:gdLst/>
              <a:ahLst/>
              <a:cxnLst/>
              <a:rect r="r" b="b" t="t" l="l"/>
              <a:pathLst>
                <a:path h="73152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4">
                <a:alphaModFix amt="0"/>
              </a:blip>
              <a:stretch>
                <a:fillRect l="0" t="-404650" r="0" b="-40465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6824960" y="9509760"/>
            <a:ext cx="914400" cy="548640"/>
            <a:chOff x="0" y="0"/>
            <a:chExt cx="1219200" cy="73152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19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21920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4">
                <a:alphaModFix amt="0"/>
              </a:blip>
              <a:stretch>
                <a:fillRect l="-26982" t="0" r="-26982" b="0"/>
              </a:stretch>
            </a:blip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9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5400000">
            <a:off x="8961246" y="-6963836"/>
            <a:ext cx="347036" cy="17703709"/>
            <a:chOff x="0" y="0"/>
            <a:chExt cx="207264" cy="1057336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07264" cy="10573365"/>
            </a:xfrm>
            <a:custGeom>
              <a:avLst/>
              <a:gdLst/>
              <a:ahLst/>
              <a:cxnLst/>
              <a:rect r="r" b="b" t="t" l="l"/>
              <a:pathLst>
                <a:path h="10573365" w="207264">
                  <a:moveTo>
                    <a:pt x="0" y="0"/>
                  </a:moveTo>
                  <a:lnTo>
                    <a:pt x="207264" y="0"/>
                  </a:lnTo>
                  <a:lnTo>
                    <a:pt x="207264" y="10573365"/>
                  </a:lnTo>
                  <a:lnTo>
                    <a:pt x="0" y="10573365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sp>
        <p:nvSpPr>
          <p:cNvPr name="Freeform 17" id="17"/>
          <p:cNvSpPr/>
          <p:nvPr/>
        </p:nvSpPr>
        <p:spPr>
          <a:xfrm flipH="false" flipV="false" rot="0">
            <a:off x="732159" y="2309186"/>
            <a:ext cx="787391" cy="558063"/>
          </a:xfrm>
          <a:custGeom>
            <a:avLst/>
            <a:gdLst/>
            <a:ahLst/>
            <a:cxnLst/>
            <a:rect r="r" b="b" t="t" l="l"/>
            <a:pathLst>
              <a:path h="558063" w="787391">
                <a:moveTo>
                  <a:pt x="0" y="0"/>
                </a:moveTo>
                <a:lnTo>
                  <a:pt x="787392" y="0"/>
                </a:lnTo>
                <a:lnTo>
                  <a:pt x="787392" y="558064"/>
                </a:lnTo>
                <a:lnTo>
                  <a:pt x="0" y="55806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816659" y="2328878"/>
            <a:ext cx="5006839" cy="640080"/>
            <a:chOff x="0" y="0"/>
            <a:chExt cx="6675785" cy="85344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675785" cy="853440"/>
            </a:xfrm>
            <a:custGeom>
              <a:avLst/>
              <a:gdLst/>
              <a:ahLst/>
              <a:cxnLst/>
              <a:rect r="r" b="b" t="t" l="l"/>
              <a:pathLst>
                <a:path h="853440" w="6675785">
                  <a:moveTo>
                    <a:pt x="0" y="0"/>
                  </a:moveTo>
                  <a:lnTo>
                    <a:pt x="6675785" y="0"/>
                  </a:lnTo>
                  <a:lnTo>
                    <a:pt x="6675785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7">
                <a:alphaModFix amt="0"/>
              </a:blip>
              <a:stretch>
                <a:fillRect l="0" t="-215101" r="0" b="-166941"/>
              </a:stretch>
            </a:blip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9050"/>
              <a:ext cx="6675785" cy="87249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120"/>
                </a:lnSpc>
              </a:pPr>
              <a:r>
                <a:rPr lang="en-US" sz="26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Core Idea (models as classes)</a:t>
              </a: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576192" y="3238663"/>
            <a:ext cx="9305404" cy="5734455"/>
          </a:xfrm>
          <a:custGeom>
            <a:avLst/>
            <a:gdLst/>
            <a:ahLst/>
            <a:cxnLst/>
            <a:rect r="r" b="b" t="t" l="l"/>
            <a:pathLst>
              <a:path h="5734455" w="9305404">
                <a:moveTo>
                  <a:pt x="0" y="0"/>
                </a:moveTo>
                <a:lnTo>
                  <a:pt x="9305404" y="0"/>
                </a:lnTo>
                <a:lnTo>
                  <a:pt x="9305404" y="5734455"/>
                </a:lnTo>
                <a:lnTo>
                  <a:pt x="0" y="57344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10328509" y="2819563"/>
            <a:ext cx="7486660" cy="1678405"/>
            <a:chOff x="0" y="0"/>
            <a:chExt cx="9982213" cy="2237874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9982213" cy="2237874"/>
            </a:xfrm>
            <a:custGeom>
              <a:avLst/>
              <a:gdLst/>
              <a:ahLst/>
              <a:cxnLst/>
              <a:rect r="r" b="b" t="t" l="l"/>
              <a:pathLst>
                <a:path h="2237874" w="9982213">
                  <a:moveTo>
                    <a:pt x="0" y="0"/>
                  </a:moveTo>
                  <a:lnTo>
                    <a:pt x="9982213" y="0"/>
                  </a:lnTo>
                  <a:lnTo>
                    <a:pt x="9982213" y="2237874"/>
                  </a:lnTo>
                  <a:lnTo>
                    <a:pt x="0" y="223787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0291171" y="2819563"/>
            <a:ext cx="165354" cy="1678405"/>
            <a:chOff x="0" y="0"/>
            <a:chExt cx="170688" cy="1732547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70688" cy="1732547"/>
            </a:xfrm>
            <a:custGeom>
              <a:avLst/>
              <a:gdLst/>
              <a:ahLst/>
              <a:cxnLst/>
              <a:rect r="r" b="b" t="t" l="l"/>
              <a:pathLst>
                <a:path h="1732547" w="170688">
                  <a:moveTo>
                    <a:pt x="0" y="0"/>
                  </a:moveTo>
                  <a:lnTo>
                    <a:pt x="170688" y="0"/>
                  </a:lnTo>
                  <a:lnTo>
                    <a:pt x="170688" y="1732547"/>
                  </a:lnTo>
                  <a:lnTo>
                    <a:pt x="0" y="1732547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10877149" y="3544928"/>
            <a:ext cx="6583680" cy="708298"/>
            <a:chOff x="0" y="0"/>
            <a:chExt cx="8778240" cy="944397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778240" cy="944397"/>
            </a:xfrm>
            <a:custGeom>
              <a:avLst/>
              <a:gdLst/>
              <a:ahLst/>
              <a:cxnLst/>
              <a:rect r="r" b="b" t="t" l="l"/>
              <a:pathLst>
                <a:path h="944397" w="8778240">
                  <a:moveTo>
                    <a:pt x="0" y="0"/>
                  </a:moveTo>
                  <a:lnTo>
                    <a:pt x="8778240" y="0"/>
                  </a:lnTo>
                  <a:lnTo>
                    <a:pt x="8778240" y="944397"/>
                  </a:lnTo>
                  <a:lnTo>
                    <a:pt x="0" y="944397"/>
                  </a:lnTo>
                  <a:close/>
                </a:path>
              </a:pathLst>
            </a:custGeom>
            <a:solidFill>
              <a:srgbClr val="F8FAFC">
                <a:alpha val="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8778240" cy="98249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431801" indent="-215900" lvl="1">
                <a:lnSpc>
                  <a:spcPts val="2400"/>
                </a:lnSpc>
                <a:buFont typeface="Arial"/>
                <a:buChar char="•"/>
              </a:pPr>
              <a:r>
                <a:rPr lang="en-US" sz="2000" i="true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Uses the model library to train a dataset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0877149" y="2968958"/>
            <a:ext cx="6583680" cy="452686"/>
            <a:chOff x="0" y="0"/>
            <a:chExt cx="8778240" cy="603581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778240" cy="603581"/>
            </a:xfrm>
            <a:custGeom>
              <a:avLst/>
              <a:gdLst/>
              <a:ahLst/>
              <a:cxnLst/>
              <a:rect r="r" b="b" t="t" l="l"/>
              <a:pathLst>
                <a:path h="603581" w="8778240">
                  <a:moveTo>
                    <a:pt x="0" y="0"/>
                  </a:moveTo>
                  <a:lnTo>
                    <a:pt x="8778240" y="0"/>
                  </a:lnTo>
                  <a:lnTo>
                    <a:pt x="8778240" y="603581"/>
                  </a:lnTo>
                  <a:lnTo>
                    <a:pt x="0" y="603581"/>
                  </a:lnTo>
                  <a:close/>
                </a:path>
              </a:pathLst>
            </a:custGeom>
            <a:solidFill>
              <a:srgbClr val="0D9488">
                <a:alpha val="0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0"/>
              <a:ext cx="8778240" cy="60358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sz="2400" b="true">
                  <a:solidFill>
                    <a:srgbClr val="0D948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Fit function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0365847" y="5120001"/>
            <a:ext cx="7449322" cy="1678405"/>
            <a:chOff x="0" y="0"/>
            <a:chExt cx="9932429" cy="2237874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9932429" cy="2237874"/>
            </a:xfrm>
            <a:custGeom>
              <a:avLst/>
              <a:gdLst/>
              <a:ahLst/>
              <a:cxnLst/>
              <a:rect r="r" b="b" t="t" l="l"/>
              <a:pathLst>
                <a:path h="2237874" w="9932429">
                  <a:moveTo>
                    <a:pt x="0" y="0"/>
                  </a:moveTo>
                  <a:lnTo>
                    <a:pt x="9932429" y="0"/>
                  </a:lnTo>
                  <a:lnTo>
                    <a:pt x="9932429" y="2237874"/>
                  </a:lnTo>
                  <a:lnTo>
                    <a:pt x="0" y="223787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34" id="34"/>
          <p:cNvGrpSpPr/>
          <p:nvPr/>
        </p:nvGrpSpPr>
        <p:grpSpPr>
          <a:xfrm rot="0">
            <a:off x="10328509" y="5120001"/>
            <a:ext cx="165354" cy="1678405"/>
            <a:chOff x="0" y="0"/>
            <a:chExt cx="170688" cy="1732547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70688" cy="1732547"/>
            </a:xfrm>
            <a:custGeom>
              <a:avLst/>
              <a:gdLst/>
              <a:ahLst/>
              <a:cxnLst/>
              <a:rect r="r" b="b" t="t" l="l"/>
              <a:pathLst>
                <a:path h="1732547" w="170688">
                  <a:moveTo>
                    <a:pt x="0" y="0"/>
                  </a:moveTo>
                  <a:lnTo>
                    <a:pt x="170688" y="0"/>
                  </a:lnTo>
                  <a:lnTo>
                    <a:pt x="170688" y="1732547"/>
                  </a:lnTo>
                  <a:lnTo>
                    <a:pt x="0" y="1732547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36" id="36"/>
          <p:cNvGrpSpPr/>
          <p:nvPr/>
        </p:nvGrpSpPr>
        <p:grpSpPr>
          <a:xfrm rot="0">
            <a:off x="10914487" y="5845906"/>
            <a:ext cx="6583680" cy="708298"/>
            <a:chOff x="0" y="0"/>
            <a:chExt cx="8778240" cy="944397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778240" cy="944397"/>
            </a:xfrm>
            <a:custGeom>
              <a:avLst/>
              <a:gdLst/>
              <a:ahLst/>
              <a:cxnLst/>
              <a:rect r="r" b="b" t="t" l="l"/>
              <a:pathLst>
                <a:path h="944397" w="8778240">
                  <a:moveTo>
                    <a:pt x="0" y="0"/>
                  </a:moveTo>
                  <a:lnTo>
                    <a:pt x="8778240" y="0"/>
                  </a:lnTo>
                  <a:lnTo>
                    <a:pt x="8778240" y="944397"/>
                  </a:lnTo>
                  <a:lnTo>
                    <a:pt x="0" y="944397"/>
                  </a:lnTo>
                  <a:close/>
                </a:path>
              </a:pathLst>
            </a:custGeom>
            <a:solidFill>
              <a:srgbClr val="F8FAFC">
                <a:alpha val="0"/>
              </a:srgbClr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38100"/>
              <a:ext cx="8778240" cy="98249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431801" indent="-215900" lvl="1">
                <a:lnSpc>
                  <a:spcPts val="2400"/>
                </a:lnSpc>
                <a:buFont typeface="Arial"/>
                <a:buChar char="•"/>
              </a:pPr>
              <a:r>
                <a:rPr lang="en-US" sz="2000" i="true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Uses the model library after fit function to predict the target value of a dataset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10914487" y="5269396"/>
            <a:ext cx="6583680" cy="452686"/>
            <a:chOff x="0" y="0"/>
            <a:chExt cx="8778240" cy="603581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778240" cy="603581"/>
            </a:xfrm>
            <a:custGeom>
              <a:avLst/>
              <a:gdLst/>
              <a:ahLst/>
              <a:cxnLst/>
              <a:rect r="r" b="b" t="t" l="l"/>
              <a:pathLst>
                <a:path h="603581" w="8778240">
                  <a:moveTo>
                    <a:pt x="0" y="0"/>
                  </a:moveTo>
                  <a:lnTo>
                    <a:pt x="8778240" y="0"/>
                  </a:lnTo>
                  <a:lnTo>
                    <a:pt x="8778240" y="603581"/>
                  </a:lnTo>
                  <a:lnTo>
                    <a:pt x="0" y="603581"/>
                  </a:lnTo>
                  <a:close/>
                </a:path>
              </a:pathLst>
            </a:custGeom>
            <a:solidFill>
              <a:srgbClr val="0D9488">
                <a:alpha val="0"/>
              </a:srgbClr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0"/>
              <a:ext cx="8778240" cy="60358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sz="2400" b="true">
                  <a:solidFill>
                    <a:srgbClr val="0D948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Predict function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10385214" y="7417531"/>
            <a:ext cx="7429955" cy="1678405"/>
            <a:chOff x="0" y="0"/>
            <a:chExt cx="9906607" cy="2237874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9906607" cy="2237874"/>
            </a:xfrm>
            <a:custGeom>
              <a:avLst/>
              <a:gdLst/>
              <a:ahLst/>
              <a:cxnLst/>
              <a:rect r="r" b="b" t="t" l="l"/>
              <a:pathLst>
                <a:path h="2237874" w="9906607">
                  <a:moveTo>
                    <a:pt x="0" y="0"/>
                  </a:moveTo>
                  <a:lnTo>
                    <a:pt x="9906607" y="0"/>
                  </a:lnTo>
                  <a:lnTo>
                    <a:pt x="9906607" y="2237874"/>
                  </a:lnTo>
                  <a:lnTo>
                    <a:pt x="0" y="223787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4" id="44"/>
          <p:cNvGrpSpPr/>
          <p:nvPr/>
        </p:nvGrpSpPr>
        <p:grpSpPr>
          <a:xfrm rot="0">
            <a:off x="10347178" y="7417531"/>
            <a:ext cx="168444" cy="1678405"/>
            <a:chOff x="0" y="0"/>
            <a:chExt cx="173877" cy="1732547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173877" cy="1732547"/>
            </a:xfrm>
            <a:custGeom>
              <a:avLst/>
              <a:gdLst/>
              <a:ahLst/>
              <a:cxnLst/>
              <a:rect r="r" b="b" t="t" l="l"/>
              <a:pathLst>
                <a:path h="1732547" w="173877">
                  <a:moveTo>
                    <a:pt x="0" y="0"/>
                  </a:moveTo>
                  <a:lnTo>
                    <a:pt x="173877" y="0"/>
                  </a:lnTo>
                  <a:lnTo>
                    <a:pt x="173877" y="1732547"/>
                  </a:lnTo>
                  <a:lnTo>
                    <a:pt x="0" y="1732547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46" id="46"/>
          <p:cNvGrpSpPr/>
          <p:nvPr/>
        </p:nvGrpSpPr>
        <p:grpSpPr>
          <a:xfrm rot="0">
            <a:off x="10944105" y="7566926"/>
            <a:ext cx="6706701" cy="452686"/>
            <a:chOff x="0" y="0"/>
            <a:chExt cx="8942269" cy="603581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8942269" cy="603581"/>
            </a:xfrm>
            <a:custGeom>
              <a:avLst/>
              <a:gdLst/>
              <a:ahLst/>
              <a:cxnLst/>
              <a:rect r="r" b="b" t="t" l="l"/>
              <a:pathLst>
                <a:path h="603581" w="8942269">
                  <a:moveTo>
                    <a:pt x="0" y="0"/>
                  </a:moveTo>
                  <a:lnTo>
                    <a:pt x="8942269" y="0"/>
                  </a:lnTo>
                  <a:lnTo>
                    <a:pt x="8942269" y="603581"/>
                  </a:lnTo>
                  <a:lnTo>
                    <a:pt x="0" y="603581"/>
                  </a:lnTo>
                  <a:close/>
                </a:path>
              </a:pathLst>
            </a:custGeom>
            <a:solidFill>
              <a:srgbClr val="0D9488">
                <a:alpha val="0"/>
              </a:srgbClr>
            </a:solidFill>
          </p:spPr>
        </p:sp>
        <p:sp>
          <p:nvSpPr>
            <p:cNvPr name="TextBox 48" id="48"/>
            <p:cNvSpPr txBox="true"/>
            <p:nvPr/>
          </p:nvSpPr>
          <p:spPr>
            <a:xfrm>
              <a:off x="0" y="0"/>
              <a:ext cx="8942269" cy="60358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sz="2400" b="true">
                  <a:solidFill>
                    <a:srgbClr val="0D948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Neighbour function</a:t>
              </a:r>
            </a:p>
          </p:txBody>
        </p:sp>
      </p:grpSp>
      <p:grpSp>
        <p:nvGrpSpPr>
          <p:cNvPr name="Group 49" id="49"/>
          <p:cNvGrpSpPr/>
          <p:nvPr/>
        </p:nvGrpSpPr>
        <p:grpSpPr>
          <a:xfrm rot="0">
            <a:off x="10933156" y="8150956"/>
            <a:ext cx="6583680" cy="1013148"/>
            <a:chOff x="0" y="0"/>
            <a:chExt cx="8778240" cy="1350863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8778240" cy="1350863"/>
            </a:xfrm>
            <a:custGeom>
              <a:avLst/>
              <a:gdLst/>
              <a:ahLst/>
              <a:cxnLst/>
              <a:rect r="r" b="b" t="t" l="l"/>
              <a:pathLst>
                <a:path h="1350863" w="8778240">
                  <a:moveTo>
                    <a:pt x="0" y="0"/>
                  </a:moveTo>
                  <a:lnTo>
                    <a:pt x="8778240" y="0"/>
                  </a:lnTo>
                  <a:lnTo>
                    <a:pt x="8778240" y="1350863"/>
                  </a:lnTo>
                  <a:lnTo>
                    <a:pt x="0" y="1350863"/>
                  </a:lnTo>
                  <a:close/>
                </a:path>
              </a:pathLst>
            </a:custGeom>
            <a:solidFill>
              <a:srgbClr val="F8FAFC">
                <a:alpha val="0"/>
              </a:srgbClr>
            </a:solidFill>
          </p:spPr>
        </p:sp>
        <p:sp>
          <p:nvSpPr>
            <p:cNvPr name="TextBox 51" id="51"/>
            <p:cNvSpPr txBox="true"/>
            <p:nvPr/>
          </p:nvSpPr>
          <p:spPr>
            <a:xfrm>
              <a:off x="0" y="-38100"/>
              <a:ext cx="8778240" cy="1388963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431801" indent="-215900" lvl="1">
                <a:lnSpc>
                  <a:spcPts val="2400"/>
                </a:lnSpc>
                <a:buFont typeface="Arial"/>
                <a:buChar char="•"/>
              </a:pPr>
              <a:r>
                <a:rPr lang="en-US" sz="2000" i="true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Generates a new local neighbor of the hyperparameters and it returns those new hyperparameters in a dictionary</a:t>
              </a:r>
            </a:p>
            <a:p>
              <a:pPr algn="l">
                <a:lnSpc>
                  <a:spcPts val="2400"/>
                </a:lnSpc>
              </a:pP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B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19456" cy="10287000"/>
            <a:chOff x="0" y="0"/>
            <a:chExt cx="292608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2608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92608">
                  <a:moveTo>
                    <a:pt x="0" y="0"/>
                  </a:moveTo>
                  <a:lnTo>
                    <a:pt x="292608" y="0"/>
                  </a:lnTo>
                  <a:lnTo>
                    <a:pt x="292608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801600" y="-1828800"/>
            <a:ext cx="9144000" cy="9144000"/>
            <a:chOff x="0" y="0"/>
            <a:chExt cx="12192000" cy="12192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192000" cy="12192000"/>
            </a:xfrm>
            <a:custGeom>
              <a:avLst/>
              <a:gdLst/>
              <a:ahLst/>
              <a:cxnLst/>
              <a:rect r="r" b="b" t="t" l="l"/>
              <a:pathLst>
                <a:path h="12192000" w="12192000">
                  <a:moveTo>
                    <a:pt x="0" y="6096000"/>
                  </a:moveTo>
                  <a:cubicBezTo>
                    <a:pt x="0" y="2729230"/>
                    <a:pt x="2729230" y="0"/>
                    <a:pt x="6096000" y="0"/>
                  </a:cubicBezTo>
                  <a:cubicBezTo>
                    <a:pt x="9462770" y="0"/>
                    <a:pt x="12192000" y="2729230"/>
                    <a:pt x="12192000" y="6096000"/>
                  </a:cubicBezTo>
                  <a:cubicBezTo>
                    <a:pt x="12192000" y="9462770"/>
                    <a:pt x="9462770" y="12192000"/>
                    <a:pt x="6096000" y="12192000"/>
                  </a:cubicBezTo>
                  <a:cubicBezTo>
                    <a:pt x="2729230" y="12192000"/>
                    <a:pt x="0" y="9462770"/>
                    <a:pt x="0" y="6096000"/>
                  </a:cubicBezTo>
                  <a:close/>
                </a:path>
              </a:pathLst>
            </a:custGeom>
            <a:solidFill>
              <a:srgbClr val="0D9488">
                <a:alpha val="1176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80160" y="2743200"/>
            <a:ext cx="1097280" cy="1097280"/>
            <a:chOff x="0" y="0"/>
            <a:chExt cx="1463040" cy="146304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1463040" cy="1463040"/>
            </a:xfrm>
            <a:custGeom>
              <a:avLst/>
              <a:gdLst/>
              <a:ahLst/>
              <a:cxnLst/>
              <a:rect r="r" b="b" t="t" l="l"/>
              <a:pathLst>
                <a:path h="1463040" w="1463040">
                  <a:moveTo>
                    <a:pt x="0" y="0"/>
                  </a:moveTo>
                  <a:lnTo>
                    <a:pt x="1463040" y="0"/>
                  </a:lnTo>
                  <a:lnTo>
                    <a:pt x="1463040" y="1463040"/>
                  </a:lnTo>
                  <a:lnTo>
                    <a:pt x="0" y="14630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280160" y="4023360"/>
            <a:ext cx="16459200" cy="1463040"/>
            <a:chOff x="0" y="0"/>
            <a:chExt cx="21945600" cy="195072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945600" cy="1950720"/>
            </a:xfrm>
            <a:custGeom>
              <a:avLst/>
              <a:gdLst/>
              <a:ahLst/>
              <a:cxnLst/>
              <a:rect r="r" b="b" t="t" l="l"/>
              <a:pathLst>
                <a:path h="1950720" w="21945600">
                  <a:moveTo>
                    <a:pt x="0" y="0"/>
                  </a:moveTo>
                  <a:lnTo>
                    <a:pt x="21945600" y="0"/>
                  </a:lnTo>
                  <a:lnTo>
                    <a:pt x="21945600" y="1950720"/>
                  </a:lnTo>
                  <a:lnTo>
                    <a:pt x="0" y="1950720"/>
                  </a:lnTo>
                  <a:close/>
                </a:path>
              </a:pathLst>
            </a:custGeom>
            <a:blipFill>
              <a:blip r:embed="rId4">
                <a:alphaModFix amt="0"/>
              </a:blip>
              <a:stretch>
                <a:fillRect l="0" t="-144850" r="11111" b="-14485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9525"/>
              <a:ext cx="21945600" cy="196024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8640"/>
                </a:lnSpc>
              </a:pPr>
              <a:r>
                <a:rPr lang="en-US" sz="72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Section II: Data &amp; Preprocessing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80160" y="5486400"/>
            <a:ext cx="12801600" cy="914400"/>
            <a:chOff x="0" y="0"/>
            <a:chExt cx="17068800" cy="12192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7068800" cy="1219200"/>
            </a:xfrm>
            <a:custGeom>
              <a:avLst/>
              <a:gdLst/>
              <a:ahLst/>
              <a:cxnLst/>
              <a:rect r="r" b="b" t="t" l="l"/>
              <a:pathLst>
                <a:path h="121920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4">
                <a:alphaModFix amt="0"/>
              </a:blip>
              <a:stretch>
                <a:fillRect l="0" t="-222790" r="0" b="-222790"/>
              </a:stretch>
            </a:blip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17068800" cy="1276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840"/>
                </a:lnSpc>
              </a:pPr>
              <a:r>
                <a:rPr lang="en-US" sz="3200">
                  <a:solidFill>
                    <a:srgbClr val="5EEAD4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Datasets used, their sizes, and preprocessing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14400" y="9509760"/>
            <a:ext cx="12801600" cy="548640"/>
            <a:chOff x="0" y="0"/>
            <a:chExt cx="17068800" cy="73152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7068800" cy="731520"/>
            </a:xfrm>
            <a:custGeom>
              <a:avLst/>
              <a:gdLst/>
              <a:ahLst/>
              <a:cxnLst/>
              <a:rect r="r" b="b" t="t" l="l"/>
              <a:pathLst>
                <a:path h="73152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4">
                <a:alphaModFix amt="0"/>
              </a:blip>
              <a:stretch>
                <a:fillRect l="0" t="-404650" r="0" b="-404650"/>
              </a:stretch>
            </a:blip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 •  Machine Learning (Advanced)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6824960" y="9509760"/>
            <a:ext cx="914400" cy="548640"/>
            <a:chOff x="0" y="0"/>
            <a:chExt cx="1219200" cy="73152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219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21920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4">
                <a:alphaModFix amt="0"/>
              </a:blip>
              <a:stretch>
                <a:fillRect l="-26982" t="0" r="-26982" b="0"/>
              </a:stretch>
            </a:blip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10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9728"/>
            <a:chOff x="0" y="0"/>
            <a:chExt cx="24384000" cy="1463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46304"/>
            </a:xfrm>
            <a:custGeom>
              <a:avLst/>
              <a:gdLst/>
              <a:ahLst/>
              <a:cxnLst/>
              <a:rect r="r" b="b" t="t" l="l"/>
              <a:pathLst>
                <a:path h="14630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97280" y="457200"/>
            <a:ext cx="16093440" cy="1005840"/>
            <a:chOff x="0" y="0"/>
            <a:chExt cx="21457920" cy="13411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4579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214579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61760" r="0" b="-26176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759"/>
                </a:lnSpc>
              </a:pPr>
              <a:r>
                <a:rPr lang="en-US" sz="48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Data Sets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14400" y="9509760"/>
            <a:ext cx="12801600" cy="548640"/>
            <a:chOff x="0" y="0"/>
            <a:chExt cx="17068800" cy="7315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068800" cy="731520"/>
            </a:xfrm>
            <a:custGeom>
              <a:avLst/>
              <a:gdLst/>
              <a:ahLst/>
              <a:cxnLst/>
              <a:rect r="r" b="b" t="t" l="l"/>
              <a:pathLst>
                <a:path h="73152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04650" r="0" b="-40465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6824960" y="9509760"/>
            <a:ext cx="914400" cy="548640"/>
            <a:chOff x="0" y="0"/>
            <a:chExt cx="1219200" cy="73152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19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21920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t="0" r="-26982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11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97280" y="2011680"/>
            <a:ext cx="7863840" cy="6949440"/>
            <a:chOff x="0" y="0"/>
            <a:chExt cx="10485120" cy="926592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485120" cy="9265920"/>
            </a:xfrm>
            <a:custGeom>
              <a:avLst/>
              <a:gdLst/>
              <a:ahLst/>
              <a:cxnLst/>
              <a:rect r="r" b="b" t="t" l="l"/>
              <a:pathLst>
                <a:path h="9265920" w="10485120">
                  <a:moveTo>
                    <a:pt x="0" y="0"/>
                  </a:moveTo>
                  <a:lnTo>
                    <a:pt x="10485120" y="0"/>
                  </a:lnTo>
                  <a:lnTo>
                    <a:pt x="1048512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1531561" y="2468880"/>
            <a:ext cx="685918" cy="690944"/>
          </a:xfrm>
          <a:custGeom>
            <a:avLst/>
            <a:gdLst/>
            <a:ahLst/>
            <a:cxnLst/>
            <a:rect r="r" b="b" t="t" l="l"/>
            <a:pathLst>
              <a:path h="690944" w="685918">
                <a:moveTo>
                  <a:pt x="0" y="0"/>
                </a:moveTo>
                <a:lnTo>
                  <a:pt x="685918" y="0"/>
                </a:lnTo>
                <a:lnTo>
                  <a:pt x="685918" y="690944"/>
                </a:lnTo>
                <a:lnTo>
                  <a:pt x="0" y="6909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2468880" y="2468880"/>
            <a:ext cx="5486400" cy="640080"/>
            <a:chOff x="0" y="0"/>
            <a:chExt cx="7315200" cy="85344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315200" cy="853440"/>
            </a:xfrm>
            <a:custGeom>
              <a:avLst/>
              <a:gdLst/>
              <a:ahLst/>
              <a:cxnLst/>
              <a:rect r="r" b="b" t="t" l="l"/>
              <a:pathLst>
                <a:path h="853440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117014" r="0" b="-117014"/>
              </a:stretch>
            </a:blip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9525"/>
              <a:ext cx="7315200" cy="86296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359"/>
                </a:lnSpc>
              </a:pPr>
              <a:r>
                <a:rPr lang="en-US" sz="2799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Cosmic Stability Index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9509760" y="2011680"/>
            <a:ext cx="7863840" cy="6949440"/>
            <a:chOff x="0" y="0"/>
            <a:chExt cx="10485120" cy="926592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0485120" cy="9265920"/>
            </a:xfrm>
            <a:custGeom>
              <a:avLst/>
              <a:gdLst/>
              <a:ahLst/>
              <a:cxnLst/>
              <a:rect r="r" b="b" t="t" l="l"/>
              <a:pathLst>
                <a:path h="9265920" w="10485120">
                  <a:moveTo>
                    <a:pt x="0" y="0"/>
                  </a:moveTo>
                  <a:lnTo>
                    <a:pt x="10485120" y="0"/>
                  </a:lnTo>
                  <a:lnTo>
                    <a:pt x="1048512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21" id="21"/>
          <p:cNvSpPr/>
          <p:nvPr/>
        </p:nvSpPr>
        <p:spPr>
          <a:xfrm flipH="false" flipV="false" rot="0">
            <a:off x="10043844" y="2468880"/>
            <a:ext cx="486311" cy="703872"/>
          </a:xfrm>
          <a:custGeom>
            <a:avLst/>
            <a:gdLst/>
            <a:ahLst/>
            <a:cxnLst/>
            <a:rect r="r" b="b" t="t" l="l"/>
            <a:pathLst>
              <a:path h="703872" w="486311">
                <a:moveTo>
                  <a:pt x="0" y="0"/>
                </a:moveTo>
                <a:lnTo>
                  <a:pt x="486312" y="0"/>
                </a:lnTo>
                <a:lnTo>
                  <a:pt x="486312" y="703872"/>
                </a:lnTo>
                <a:lnTo>
                  <a:pt x="0" y="7038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10881360" y="2468880"/>
            <a:ext cx="5486400" cy="640080"/>
            <a:chOff x="0" y="0"/>
            <a:chExt cx="7315200" cy="85344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7315200" cy="853440"/>
            </a:xfrm>
            <a:custGeom>
              <a:avLst/>
              <a:gdLst/>
              <a:ahLst/>
              <a:cxnLst/>
              <a:rect r="r" b="b" t="t" l="l"/>
              <a:pathLst>
                <a:path h="853440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117014" r="0" b="-117014"/>
              </a:stretch>
            </a:blip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9525"/>
              <a:ext cx="7315200" cy="86296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359"/>
                </a:lnSpc>
              </a:pPr>
              <a:r>
                <a:rPr lang="en-US" sz="2799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Superconductivity Data</a:t>
              </a: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554480" y="3728656"/>
            <a:ext cx="6949440" cy="456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9"/>
              </a:lnSpc>
            </a:pPr>
            <a:r>
              <a:rPr lang="en-US" sz="26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• Kaggle data set (Regression Challenge)</a:t>
            </a:r>
          </a:p>
          <a:p>
            <a:pPr algn="l">
              <a:lnSpc>
                <a:spcPts val="3239"/>
              </a:lnSpc>
            </a:pPr>
            <a:r>
              <a:rPr lang="en-US" sz="26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• 10,000 rows</a:t>
            </a:r>
          </a:p>
          <a:p>
            <a:pPr algn="l">
              <a:lnSpc>
                <a:spcPts val="3239"/>
              </a:lnSpc>
            </a:pPr>
            <a:r>
              <a:rPr lang="en-US" sz="26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• 14 features</a:t>
            </a:r>
          </a:p>
          <a:p>
            <a:pPr algn="l">
              <a:lnSpc>
                <a:spcPts val="3239"/>
              </a:lnSpc>
            </a:pPr>
            <a:r>
              <a:rPr lang="en-US" sz="26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Target: Stability Index</a:t>
            </a:r>
          </a:p>
          <a:p>
            <a:pPr algn="l">
              <a:lnSpc>
                <a:spcPts val="3239"/>
              </a:lnSpc>
            </a:pPr>
          </a:p>
          <a:p>
            <a:pPr algn="l">
              <a:lnSpc>
                <a:spcPts val="3239"/>
              </a:lnSpc>
            </a:pPr>
          </a:p>
          <a:p>
            <a:pPr algn="l">
              <a:lnSpc>
                <a:spcPts val="3239"/>
              </a:lnSpc>
            </a:pPr>
          </a:p>
          <a:p>
            <a:pPr algn="l">
              <a:lnSpc>
                <a:spcPts val="3239"/>
              </a:lnSpc>
            </a:pPr>
          </a:p>
          <a:p>
            <a:pPr algn="l">
              <a:lnSpc>
                <a:spcPts val="3239"/>
              </a:lnSpc>
            </a:pPr>
            <a:r>
              <a:rPr lang="en-US" b="true" sz="2699">
                <a:solidFill>
                  <a:srgbClr val="475569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Source:</a:t>
            </a:r>
            <a:r>
              <a:rPr lang="en-US" sz="26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 https://www.kaggle.com/competitions/tda-aiml-cosmic-stability-problem-0f3ebc/overview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966960" y="3728656"/>
            <a:ext cx="7315200" cy="4561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9"/>
              </a:lnSpc>
            </a:pPr>
            <a:r>
              <a:rPr lang="en-US" sz="26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• UCI data set</a:t>
            </a:r>
          </a:p>
          <a:p>
            <a:pPr algn="l">
              <a:lnSpc>
                <a:spcPts val="3239"/>
              </a:lnSpc>
            </a:pPr>
            <a:r>
              <a:rPr lang="en-US" sz="26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• 21,263 rows</a:t>
            </a:r>
          </a:p>
          <a:p>
            <a:pPr algn="l">
              <a:lnSpc>
                <a:spcPts val="3239"/>
              </a:lnSpc>
            </a:pPr>
            <a:r>
              <a:rPr lang="en-US" sz="26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• 82 features</a:t>
            </a:r>
          </a:p>
          <a:p>
            <a:pPr algn="l">
              <a:lnSpc>
                <a:spcPts val="3239"/>
              </a:lnSpc>
            </a:pPr>
            <a:r>
              <a:rPr lang="en-US" sz="26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Target: Critical Temperature</a:t>
            </a:r>
          </a:p>
          <a:p>
            <a:pPr algn="l">
              <a:lnSpc>
                <a:spcPts val="3239"/>
              </a:lnSpc>
            </a:pPr>
          </a:p>
          <a:p>
            <a:pPr algn="l">
              <a:lnSpc>
                <a:spcPts val="3239"/>
              </a:lnSpc>
            </a:pPr>
          </a:p>
          <a:p>
            <a:pPr algn="l">
              <a:lnSpc>
                <a:spcPts val="3239"/>
              </a:lnSpc>
            </a:pPr>
          </a:p>
          <a:p>
            <a:pPr algn="l">
              <a:lnSpc>
                <a:spcPts val="3239"/>
              </a:lnSpc>
            </a:pPr>
          </a:p>
          <a:p>
            <a:pPr algn="l">
              <a:lnSpc>
                <a:spcPts val="3239"/>
              </a:lnSpc>
            </a:pPr>
            <a:r>
              <a:rPr lang="en-US" sz="2699" b="true">
                <a:solidFill>
                  <a:srgbClr val="475569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Source:</a:t>
            </a:r>
          </a:p>
          <a:p>
            <a:pPr algn="l">
              <a:lnSpc>
                <a:spcPts val="3239"/>
              </a:lnSpc>
            </a:pPr>
            <a:r>
              <a:rPr lang="en-US" sz="26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https://archive.ics.uci.edu/dataset/464/superconductivty+data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9728"/>
            <a:chOff x="0" y="0"/>
            <a:chExt cx="24384000" cy="1463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46304"/>
            </a:xfrm>
            <a:custGeom>
              <a:avLst/>
              <a:gdLst/>
              <a:ahLst/>
              <a:cxnLst/>
              <a:rect r="r" b="b" t="t" l="l"/>
              <a:pathLst>
                <a:path h="14630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97280" y="457200"/>
            <a:ext cx="16093440" cy="1005840"/>
            <a:chOff x="0" y="0"/>
            <a:chExt cx="21457920" cy="13411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4579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214579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61760" r="0" b="-26176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759"/>
                </a:lnSpc>
              </a:pPr>
              <a:r>
                <a:rPr lang="en-US" sz="48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Data Sets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14400" y="9509760"/>
            <a:ext cx="12801600" cy="548640"/>
            <a:chOff x="0" y="0"/>
            <a:chExt cx="17068800" cy="7315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068800" cy="731520"/>
            </a:xfrm>
            <a:custGeom>
              <a:avLst/>
              <a:gdLst/>
              <a:ahLst/>
              <a:cxnLst/>
              <a:rect r="r" b="b" t="t" l="l"/>
              <a:pathLst>
                <a:path h="73152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04650" r="0" b="-40465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6824960" y="9509760"/>
            <a:ext cx="914400" cy="548640"/>
            <a:chOff x="0" y="0"/>
            <a:chExt cx="1219200" cy="73152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19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21920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t="0" r="-26982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12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348218" y="1739265"/>
            <a:ext cx="685918" cy="690944"/>
          </a:xfrm>
          <a:custGeom>
            <a:avLst/>
            <a:gdLst/>
            <a:ahLst/>
            <a:cxnLst/>
            <a:rect r="r" b="b" t="t" l="l"/>
            <a:pathLst>
              <a:path h="690944" w="685918">
                <a:moveTo>
                  <a:pt x="0" y="0"/>
                </a:moveTo>
                <a:lnTo>
                  <a:pt x="685919" y="0"/>
                </a:lnTo>
                <a:lnTo>
                  <a:pt x="685919" y="690944"/>
                </a:lnTo>
                <a:lnTo>
                  <a:pt x="0" y="6909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2285538" y="1739265"/>
            <a:ext cx="5486400" cy="640080"/>
            <a:chOff x="0" y="0"/>
            <a:chExt cx="7315200" cy="85344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315200" cy="853440"/>
            </a:xfrm>
            <a:custGeom>
              <a:avLst/>
              <a:gdLst/>
              <a:ahLst/>
              <a:cxnLst/>
              <a:rect r="r" b="b" t="t" l="l"/>
              <a:pathLst>
                <a:path h="853440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117014" r="0" b="-117014"/>
              </a:stretch>
            </a:blip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9525"/>
              <a:ext cx="7315200" cy="86296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359"/>
                </a:lnSpc>
              </a:pPr>
              <a:r>
                <a:rPr lang="en-US" sz="2799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Cosmic Stability Index</a:t>
              </a: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357743" y="5678029"/>
            <a:ext cx="486311" cy="703872"/>
          </a:xfrm>
          <a:custGeom>
            <a:avLst/>
            <a:gdLst/>
            <a:ahLst/>
            <a:cxnLst/>
            <a:rect r="r" b="b" t="t" l="l"/>
            <a:pathLst>
              <a:path h="703872" w="486311">
                <a:moveTo>
                  <a:pt x="0" y="0"/>
                </a:moveTo>
                <a:lnTo>
                  <a:pt x="486312" y="0"/>
                </a:lnTo>
                <a:lnTo>
                  <a:pt x="486312" y="703871"/>
                </a:lnTo>
                <a:lnTo>
                  <a:pt x="0" y="7038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2195259" y="5678029"/>
            <a:ext cx="5486400" cy="640080"/>
            <a:chOff x="0" y="0"/>
            <a:chExt cx="7315200" cy="85344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315200" cy="853440"/>
            </a:xfrm>
            <a:custGeom>
              <a:avLst/>
              <a:gdLst/>
              <a:ahLst/>
              <a:cxnLst/>
              <a:rect r="r" b="b" t="t" l="l"/>
              <a:pathLst>
                <a:path h="853440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117014" r="0" b="-117014"/>
              </a:stretch>
            </a:blip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9525"/>
              <a:ext cx="7315200" cy="86296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359"/>
                </a:lnSpc>
              </a:pPr>
              <a:r>
                <a:rPr lang="en-US" sz="2799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Superconductivity Data</a:t>
              </a: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1348218" y="2687384"/>
            <a:ext cx="15019542" cy="2609645"/>
          </a:xfrm>
          <a:custGeom>
            <a:avLst/>
            <a:gdLst/>
            <a:ahLst/>
            <a:cxnLst/>
            <a:rect r="r" b="b" t="t" l="l"/>
            <a:pathLst>
              <a:path h="2609645" w="15019542">
                <a:moveTo>
                  <a:pt x="0" y="0"/>
                </a:moveTo>
                <a:lnTo>
                  <a:pt x="15019542" y="0"/>
                </a:lnTo>
                <a:lnTo>
                  <a:pt x="15019542" y="2609645"/>
                </a:lnTo>
                <a:lnTo>
                  <a:pt x="0" y="260964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348218" y="6639075"/>
            <a:ext cx="15832977" cy="2612441"/>
          </a:xfrm>
          <a:custGeom>
            <a:avLst/>
            <a:gdLst/>
            <a:ahLst/>
            <a:cxnLst/>
            <a:rect r="r" b="b" t="t" l="l"/>
            <a:pathLst>
              <a:path h="2612441" w="15832977">
                <a:moveTo>
                  <a:pt x="0" y="0"/>
                </a:moveTo>
                <a:lnTo>
                  <a:pt x="15832977" y="0"/>
                </a:lnTo>
                <a:lnTo>
                  <a:pt x="15832977" y="2612442"/>
                </a:lnTo>
                <a:lnTo>
                  <a:pt x="0" y="261244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9728"/>
            <a:chOff x="0" y="0"/>
            <a:chExt cx="24384000" cy="1463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46304"/>
            </a:xfrm>
            <a:custGeom>
              <a:avLst/>
              <a:gdLst/>
              <a:ahLst/>
              <a:cxnLst/>
              <a:rect r="r" b="b" t="t" l="l"/>
              <a:pathLst>
                <a:path h="14630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97280" y="457200"/>
            <a:ext cx="16093440" cy="1005840"/>
            <a:chOff x="0" y="0"/>
            <a:chExt cx="21457920" cy="13411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4579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214579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61760" r="0" b="-26176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759"/>
                </a:lnSpc>
              </a:pPr>
              <a:r>
                <a:rPr lang="en-US" sz="48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Data Preprocessing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14400" y="9509760"/>
            <a:ext cx="12801600" cy="548640"/>
            <a:chOff x="0" y="0"/>
            <a:chExt cx="17068800" cy="7315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068800" cy="731520"/>
            </a:xfrm>
            <a:custGeom>
              <a:avLst/>
              <a:gdLst/>
              <a:ahLst/>
              <a:cxnLst/>
              <a:rect r="r" b="b" t="t" l="l"/>
              <a:pathLst>
                <a:path h="73152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04650" r="0" b="-40465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6824960" y="9509760"/>
            <a:ext cx="914400" cy="548640"/>
            <a:chOff x="0" y="0"/>
            <a:chExt cx="1219200" cy="73152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19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21920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t="0" r="-26982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</a:t>
              </a: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3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14400" y="2192154"/>
            <a:ext cx="7788041" cy="1678405"/>
            <a:chOff x="0" y="0"/>
            <a:chExt cx="10384055" cy="223787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384055" cy="2237874"/>
            </a:xfrm>
            <a:custGeom>
              <a:avLst/>
              <a:gdLst/>
              <a:ahLst/>
              <a:cxnLst/>
              <a:rect r="r" b="b" t="t" l="l"/>
              <a:pathLst>
                <a:path h="2237874" w="10384055">
                  <a:moveTo>
                    <a:pt x="0" y="0"/>
                  </a:moveTo>
                  <a:lnTo>
                    <a:pt x="10384055" y="0"/>
                  </a:lnTo>
                  <a:lnTo>
                    <a:pt x="10384055" y="2237874"/>
                  </a:lnTo>
                  <a:lnTo>
                    <a:pt x="0" y="223787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877062" y="2192154"/>
            <a:ext cx="165354" cy="1678405"/>
            <a:chOff x="0" y="0"/>
            <a:chExt cx="170688" cy="173254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70688" cy="1732547"/>
            </a:xfrm>
            <a:custGeom>
              <a:avLst/>
              <a:gdLst/>
              <a:ahLst/>
              <a:cxnLst/>
              <a:rect r="r" b="b" t="t" l="l"/>
              <a:pathLst>
                <a:path h="1732547" w="170688">
                  <a:moveTo>
                    <a:pt x="0" y="0"/>
                  </a:moveTo>
                  <a:lnTo>
                    <a:pt x="170688" y="0"/>
                  </a:lnTo>
                  <a:lnTo>
                    <a:pt x="170688" y="1732547"/>
                  </a:lnTo>
                  <a:lnTo>
                    <a:pt x="0" y="1732547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463040" y="2917519"/>
            <a:ext cx="6583680" cy="708298"/>
            <a:chOff x="0" y="0"/>
            <a:chExt cx="8778240" cy="94439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778240" cy="944397"/>
            </a:xfrm>
            <a:custGeom>
              <a:avLst/>
              <a:gdLst/>
              <a:ahLst/>
              <a:cxnLst/>
              <a:rect r="r" b="b" t="t" l="l"/>
              <a:pathLst>
                <a:path h="944397" w="8778240">
                  <a:moveTo>
                    <a:pt x="0" y="0"/>
                  </a:moveTo>
                  <a:lnTo>
                    <a:pt x="8778240" y="0"/>
                  </a:lnTo>
                  <a:lnTo>
                    <a:pt x="8778240" y="944397"/>
                  </a:lnTo>
                  <a:lnTo>
                    <a:pt x="0" y="944397"/>
                  </a:lnTo>
                  <a:close/>
                </a:path>
              </a:pathLst>
            </a:custGeom>
            <a:solidFill>
              <a:srgbClr val="F8FAFC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8778240" cy="98249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431801" indent="-215900" lvl="1">
                <a:lnSpc>
                  <a:spcPts val="2400"/>
                </a:lnSpc>
                <a:buFont typeface="Arial"/>
                <a:buChar char="•"/>
              </a:pPr>
              <a:r>
                <a:rPr lang="en-US" sz="2000" i="true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Columns with the same info and values</a:t>
              </a:r>
            </a:p>
            <a:p>
              <a:pPr algn="l" marL="431801" indent="-215900" lvl="1">
                <a:lnSpc>
                  <a:spcPts val="2400"/>
                </a:lnSpc>
                <a:buFont typeface="Arial"/>
                <a:buChar char="•"/>
              </a:pPr>
              <a:r>
                <a:rPr lang="en-US" sz="2000" i="true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Columns with unnecessary info (index, id, or NULL columns)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463040" y="2341548"/>
            <a:ext cx="6583680" cy="452686"/>
            <a:chOff x="0" y="0"/>
            <a:chExt cx="8778240" cy="603581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778240" cy="603581"/>
            </a:xfrm>
            <a:custGeom>
              <a:avLst/>
              <a:gdLst/>
              <a:ahLst/>
              <a:cxnLst/>
              <a:rect r="r" b="b" t="t" l="l"/>
              <a:pathLst>
                <a:path h="603581" w="8778240">
                  <a:moveTo>
                    <a:pt x="0" y="0"/>
                  </a:moveTo>
                  <a:lnTo>
                    <a:pt x="8778240" y="0"/>
                  </a:lnTo>
                  <a:lnTo>
                    <a:pt x="8778240" y="603581"/>
                  </a:lnTo>
                  <a:lnTo>
                    <a:pt x="0" y="603581"/>
                  </a:lnTo>
                  <a:close/>
                </a:path>
              </a:pathLst>
            </a:custGeom>
            <a:solidFill>
              <a:srgbClr val="0D9488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0"/>
              <a:ext cx="8778240" cy="60358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sz="2400" b="true">
                  <a:solidFill>
                    <a:srgbClr val="0D948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Remove Duplicates &amp; Irrelevant Features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51738" y="4492592"/>
            <a:ext cx="7750703" cy="1678405"/>
            <a:chOff x="0" y="0"/>
            <a:chExt cx="10334271" cy="2237874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0334271" cy="2237874"/>
            </a:xfrm>
            <a:custGeom>
              <a:avLst/>
              <a:gdLst/>
              <a:ahLst/>
              <a:cxnLst/>
              <a:rect r="r" b="b" t="t" l="l"/>
              <a:pathLst>
                <a:path h="2237874" w="10334271">
                  <a:moveTo>
                    <a:pt x="0" y="0"/>
                  </a:moveTo>
                  <a:lnTo>
                    <a:pt x="10334271" y="0"/>
                  </a:lnTo>
                  <a:lnTo>
                    <a:pt x="10334271" y="2237874"/>
                  </a:lnTo>
                  <a:lnTo>
                    <a:pt x="0" y="223787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914400" y="4492592"/>
            <a:ext cx="165354" cy="1678405"/>
            <a:chOff x="0" y="0"/>
            <a:chExt cx="170688" cy="1732547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70688" cy="1732547"/>
            </a:xfrm>
            <a:custGeom>
              <a:avLst/>
              <a:gdLst/>
              <a:ahLst/>
              <a:cxnLst/>
              <a:rect r="r" b="b" t="t" l="l"/>
              <a:pathLst>
                <a:path h="1732547" w="170688">
                  <a:moveTo>
                    <a:pt x="0" y="0"/>
                  </a:moveTo>
                  <a:lnTo>
                    <a:pt x="170688" y="0"/>
                  </a:lnTo>
                  <a:lnTo>
                    <a:pt x="170688" y="1732547"/>
                  </a:lnTo>
                  <a:lnTo>
                    <a:pt x="0" y="1732547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1500378" y="5218497"/>
            <a:ext cx="6583680" cy="708199"/>
            <a:chOff x="0" y="0"/>
            <a:chExt cx="8778240" cy="944265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778240" cy="944265"/>
            </a:xfrm>
            <a:custGeom>
              <a:avLst/>
              <a:gdLst/>
              <a:ahLst/>
              <a:cxnLst/>
              <a:rect r="r" b="b" t="t" l="l"/>
              <a:pathLst>
                <a:path h="944265" w="8778240">
                  <a:moveTo>
                    <a:pt x="0" y="0"/>
                  </a:moveTo>
                  <a:lnTo>
                    <a:pt x="8778240" y="0"/>
                  </a:lnTo>
                  <a:lnTo>
                    <a:pt x="8778240" y="944265"/>
                  </a:lnTo>
                  <a:lnTo>
                    <a:pt x="0" y="944265"/>
                  </a:lnTo>
                  <a:close/>
                </a:path>
              </a:pathLst>
            </a:custGeom>
            <a:solidFill>
              <a:srgbClr val="F8FAFC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38100"/>
              <a:ext cx="8778240" cy="98236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431801" indent="-215900" lvl="1">
                <a:lnSpc>
                  <a:spcPts val="2400"/>
                </a:lnSpc>
                <a:buFont typeface="Arial"/>
                <a:buChar char="•"/>
              </a:pPr>
              <a:r>
                <a:rPr lang="en-US" sz="2000" i="true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Change missing values with average or majority attribute of the column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500378" y="4641986"/>
            <a:ext cx="6583680" cy="452686"/>
            <a:chOff x="0" y="0"/>
            <a:chExt cx="8778240" cy="603581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778240" cy="603581"/>
            </a:xfrm>
            <a:custGeom>
              <a:avLst/>
              <a:gdLst/>
              <a:ahLst/>
              <a:cxnLst/>
              <a:rect r="r" b="b" t="t" l="l"/>
              <a:pathLst>
                <a:path h="603581" w="8778240">
                  <a:moveTo>
                    <a:pt x="0" y="0"/>
                  </a:moveTo>
                  <a:lnTo>
                    <a:pt x="8778240" y="0"/>
                  </a:lnTo>
                  <a:lnTo>
                    <a:pt x="8778240" y="603581"/>
                  </a:lnTo>
                  <a:lnTo>
                    <a:pt x="0" y="603581"/>
                  </a:lnTo>
                  <a:close/>
                </a:path>
              </a:pathLst>
            </a:custGeom>
            <a:solidFill>
              <a:srgbClr val="0D9488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0"/>
              <a:ext cx="8778240" cy="60358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sz="2400" b="true">
                  <a:solidFill>
                    <a:srgbClr val="0D948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Missing Values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933069" y="6790122"/>
            <a:ext cx="7769372" cy="1678405"/>
            <a:chOff x="0" y="0"/>
            <a:chExt cx="10359163" cy="2237874"/>
          </a:xfrm>
        </p:grpSpPr>
        <p:grpSp>
          <p:nvGrpSpPr>
            <p:cNvPr name="Group 34" id="34"/>
            <p:cNvGrpSpPr/>
            <p:nvPr/>
          </p:nvGrpSpPr>
          <p:grpSpPr>
            <a:xfrm rot="0">
              <a:off x="50714" y="0"/>
              <a:ext cx="10308448" cy="2237874"/>
              <a:chOff x="0" y="0"/>
              <a:chExt cx="10308448" cy="2237874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0"/>
                <a:ext cx="10308448" cy="2237874"/>
              </a:xfrm>
              <a:custGeom>
                <a:avLst/>
                <a:gdLst/>
                <a:ahLst/>
                <a:cxnLst/>
                <a:rect r="r" b="b" t="t" l="l"/>
                <a:pathLst>
                  <a:path h="2237874" w="10308448">
                    <a:moveTo>
                      <a:pt x="0" y="0"/>
                    </a:moveTo>
                    <a:lnTo>
                      <a:pt x="10308448" y="0"/>
                    </a:lnTo>
                    <a:lnTo>
                      <a:pt x="10308448" y="2237874"/>
                    </a:lnTo>
                    <a:lnTo>
                      <a:pt x="0" y="2237874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36" id="36"/>
            <p:cNvGrpSpPr/>
            <p:nvPr/>
          </p:nvGrpSpPr>
          <p:grpSpPr>
            <a:xfrm rot="0">
              <a:off x="0" y="0"/>
              <a:ext cx="224592" cy="2237874"/>
              <a:chOff x="0" y="0"/>
              <a:chExt cx="173877" cy="1732547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173877" cy="1732547"/>
              </a:xfrm>
              <a:custGeom>
                <a:avLst/>
                <a:gdLst/>
                <a:ahLst/>
                <a:cxnLst/>
                <a:rect r="r" b="b" t="t" l="l"/>
                <a:pathLst>
                  <a:path h="1732547" w="173877">
                    <a:moveTo>
                      <a:pt x="0" y="0"/>
                    </a:moveTo>
                    <a:lnTo>
                      <a:pt x="173877" y="0"/>
                    </a:lnTo>
                    <a:lnTo>
                      <a:pt x="173877" y="1732547"/>
                    </a:lnTo>
                    <a:lnTo>
                      <a:pt x="0" y="1732547"/>
                    </a:lnTo>
                    <a:close/>
                  </a:path>
                </a:pathLst>
              </a:custGeom>
              <a:solidFill>
                <a:srgbClr val="0D9488"/>
              </a:solidFill>
            </p:spPr>
          </p:sp>
        </p:grpSp>
        <p:grpSp>
          <p:nvGrpSpPr>
            <p:cNvPr name="Group 38" id="38"/>
            <p:cNvGrpSpPr/>
            <p:nvPr/>
          </p:nvGrpSpPr>
          <p:grpSpPr>
            <a:xfrm rot="0">
              <a:off x="795903" y="199193"/>
              <a:ext cx="8942269" cy="603581"/>
              <a:chOff x="0" y="0"/>
              <a:chExt cx="8942269" cy="603581"/>
            </a:xfrm>
          </p:grpSpPr>
          <p:sp>
            <p:nvSpPr>
              <p:cNvPr name="Freeform 39" id="39"/>
              <p:cNvSpPr/>
              <p:nvPr/>
            </p:nvSpPr>
            <p:spPr>
              <a:xfrm flipH="false" flipV="false" rot="0">
                <a:off x="0" y="0"/>
                <a:ext cx="8942269" cy="603581"/>
              </a:xfrm>
              <a:custGeom>
                <a:avLst/>
                <a:gdLst/>
                <a:ahLst/>
                <a:cxnLst/>
                <a:rect r="r" b="b" t="t" l="l"/>
                <a:pathLst>
                  <a:path h="603581" w="8942269">
                    <a:moveTo>
                      <a:pt x="0" y="0"/>
                    </a:moveTo>
                    <a:lnTo>
                      <a:pt x="8942269" y="0"/>
                    </a:lnTo>
                    <a:lnTo>
                      <a:pt x="8942269" y="603581"/>
                    </a:lnTo>
                    <a:lnTo>
                      <a:pt x="0" y="603581"/>
                    </a:lnTo>
                    <a:close/>
                  </a:path>
                </a:pathLst>
              </a:custGeom>
              <a:solidFill>
                <a:srgbClr val="0D9488">
                  <a:alpha val="0"/>
                </a:srgbClr>
              </a:solidFill>
            </p:spPr>
          </p:sp>
          <p:sp>
            <p:nvSpPr>
              <p:cNvPr name="TextBox 40" id="40"/>
              <p:cNvSpPr txBox="true"/>
              <p:nvPr/>
            </p:nvSpPr>
            <p:spPr>
              <a:xfrm>
                <a:off x="0" y="0"/>
                <a:ext cx="8942269" cy="603581"/>
              </a:xfrm>
              <a:prstGeom prst="rect">
                <a:avLst/>
              </a:prstGeom>
            </p:spPr>
            <p:txBody>
              <a:bodyPr anchor="ctr" rtlCol="false" tIns="0" lIns="0" bIns="0" rIns="0"/>
              <a:lstStyle/>
              <a:p>
                <a:pPr algn="l">
                  <a:lnSpc>
                    <a:spcPts val="2879"/>
                  </a:lnSpc>
                </a:pPr>
                <a:r>
                  <a:rPr lang="en-US" sz="2400" b="true">
                    <a:solidFill>
                      <a:srgbClr val="0D9488"/>
                    </a:solidFill>
                    <a:latin typeface="Georgia Bold"/>
                    <a:ea typeface="Georgia Bold"/>
                    <a:cs typeface="Georgia Bold"/>
                    <a:sym typeface="Georgia Bold"/>
                  </a:rPr>
                  <a:t>Pipelines for ML models</a:t>
                </a:r>
              </a:p>
            </p:txBody>
          </p:sp>
        </p:grpSp>
      </p:grpSp>
      <p:grpSp>
        <p:nvGrpSpPr>
          <p:cNvPr name="Group 41" id="41"/>
          <p:cNvGrpSpPr/>
          <p:nvPr/>
        </p:nvGrpSpPr>
        <p:grpSpPr>
          <a:xfrm rot="0">
            <a:off x="1519047" y="7523547"/>
            <a:ext cx="6583680" cy="708298"/>
            <a:chOff x="0" y="0"/>
            <a:chExt cx="8778240" cy="944397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8778240" cy="944397"/>
            </a:xfrm>
            <a:custGeom>
              <a:avLst/>
              <a:gdLst/>
              <a:ahLst/>
              <a:cxnLst/>
              <a:rect r="r" b="b" t="t" l="l"/>
              <a:pathLst>
                <a:path h="944397" w="8778240">
                  <a:moveTo>
                    <a:pt x="0" y="0"/>
                  </a:moveTo>
                  <a:lnTo>
                    <a:pt x="8778240" y="0"/>
                  </a:lnTo>
                  <a:lnTo>
                    <a:pt x="8778240" y="944397"/>
                  </a:lnTo>
                  <a:lnTo>
                    <a:pt x="0" y="944397"/>
                  </a:lnTo>
                  <a:close/>
                </a:path>
              </a:pathLst>
            </a:custGeom>
            <a:solidFill>
              <a:srgbClr val="F8FAFC">
                <a:alpha val="0"/>
              </a:srgbClr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0" y="-38100"/>
              <a:ext cx="8778240" cy="98249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431801" indent="-215900" lvl="1">
                <a:lnSpc>
                  <a:spcPts val="2400"/>
                </a:lnSpc>
                <a:buFont typeface="Arial"/>
                <a:buChar char="•"/>
              </a:pPr>
              <a:r>
                <a:rPr lang="en-US" sz="2000" i="true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StandardScaler()  -  For numerical features</a:t>
              </a:r>
            </a:p>
            <a:p>
              <a:pPr algn="l" marL="431801" indent="-215900" lvl="1">
                <a:lnSpc>
                  <a:spcPts val="2400"/>
                </a:lnSpc>
                <a:buFont typeface="Arial"/>
                <a:buChar char="•"/>
              </a:pPr>
              <a:r>
                <a:rPr lang="en-US" sz="2000" i="true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OneHotEncoder()  -  For categorical features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9728"/>
            <a:chOff x="0" y="0"/>
            <a:chExt cx="24384000" cy="1463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46304"/>
            </a:xfrm>
            <a:custGeom>
              <a:avLst/>
              <a:gdLst/>
              <a:ahLst/>
              <a:cxnLst/>
              <a:rect r="r" b="b" t="t" l="l"/>
              <a:pathLst>
                <a:path h="14630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97280" y="457200"/>
            <a:ext cx="16093440" cy="1005840"/>
            <a:chOff x="0" y="0"/>
            <a:chExt cx="21457920" cy="13411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4579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214579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61760" r="0" b="-26176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759"/>
                </a:lnSpc>
              </a:pPr>
              <a:r>
                <a:rPr lang="en-US" sz="48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Data Preprocessing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14400" y="9509760"/>
            <a:ext cx="12801600" cy="548640"/>
            <a:chOff x="0" y="0"/>
            <a:chExt cx="17068800" cy="7315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068800" cy="731520"/>
            </a:xfrm>
            <a:custGeom>
              <a:avLst/>
              <a:gdLst/>
              <a:ahLst/>
              <a:cxnLst/>
              <a:rect r="r" b="b" t="t" l="l"/>
              <a:pathLst>
                <a:path h="73152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04650" r="0" b="-40465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6824960" y="9509760"/>
            <a:ext cx="914400" cy="548640"/>
            <a:chOff x="0" y="0"/>
            <a:chExt cx="1219200" cy="73152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19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21920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t="0" r="-26982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</a:t>
              </a: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3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14400" y="2192154"/>
            <a:ext cx="7788041" cy="1678405"/>
            <a:chOff x="0" y="0"/>
            <a:chExt cx="10384055" cy="223787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384055" cy="2237874"/>
            </a:xfrm>
            <a:custGeom>
              <a:avLst/>
              <a:gdLst/>
              <a:ahLst/>
              <a:cxnLst/>
              <a:rect r="r" b="b" t="t" l="l"/>
              <a:pathLst>
                <a:path h="2237874" w="10384055">
                  <a:moveTo>
                    <a:pt x="0" y="0"/>
                  </a:moveTo>
                  <a:lnTo>
                    <a:pt x="10384055" y="0"/>
                  </a:lnTo>
                  <a:lnTo>
                    <a:pt x="10384055" y="2237874"/>
                  </a:lnTo>
                  <a:lnTo>
                    <a:pt x="0" y="223787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877062" y="2192154"/>
            <a:ext cx="165354" cy="1678405"/>
            <a:chOff x="0" y="0"/>
            <a:chExt cx="170688" cy="173254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70688" cy="1732547"/>
            </a:xfrm>
            <a:custGeom>
              <a:avLst/>
              <a:gdLst/>
              <a:ahLst/>
              <a:cxnLst/>
              <a:rect r="r" b="b" t="t" l="l"/>
              <a:pathLst>
                <a:path h="1732547" w="170688">
                  <a:moveTo>
                    <a:pt x="0" y="0"/>
                  </a:moveTo>
                  <a:lnTo>
                    <a:pt x="170688" y="0"/>
                  </a:lnTo>
                  <a:lnTo>
                    <a:pt x="170688" y="1732547"/>
                  </a:lnTo>
                  <a:lnTo>
                    <a:pt x="0" y="1732547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463040" y="2917519"/>
            <a:ext cx="6583680" cy="708298"/>
            <a:chOff x="0" y="0"/>
            <a:chExt cx="8778240" cy="94439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778240" cy="944397"/>
            </a:xfrm>
            <a:custGeom>
              <a:avLst/>
              <a:gdLst/>
              <a:ahLst/>
              <a:cxnLst/>
              <a:rect r="r" b="b" t="t" l="l"/>
              <a:pathLst>
                <a:path h="944397" w="8778240">
                  <a:moveTo>
                    <a:pt x="0" y="0"/>
                  </a:moveTo>
                  <a:lnTo>
                    <a:pt x="8778240" y="0"/>
                  </a:lnTo>
                  <a:lnTo>
                    <a:pt x="8778240" y="944397"/>
                  </a:lnTo>
                  <a:lnTo>
                    <a:pt x="0" y="944397"/>
                  </a:lnTo>
                  <a:close/>
                </a:path>
              </a:pathLst>
            </a:custGeom>
            <a:solidFill>
              <a:srgbClr val="F8FAFC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8778240" cy="98249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431801" indent="-215900" lvl="1">
                <a:lnSpc>
                  <a:spcPts val="2400"/>
                </a:lnSpc>
                <a:buFont typeface="Arial"/>
                <a:buChar char="•"/>
              </a:pPr>
              <a:r>
                <a:rPr lang="en-US" sz="2000" i="true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Columns with the same info and values</a:t>
              </a:r>
            </a:p>
            <a:p>
              <a:pPr algn="l" marL="431801" indent="-215900" lvl="1">
                <a:lnSpc>
                  <a:spcPts val="2400"/>
                </a:lnSpc>
                <a:buFont typeface="Arial"/>
                <a:buChar char="•"/>
              </a:pPr>
              <a:r>
                <a:rPr lang="en-US" sz="2000" i="true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Columns with unnecessary info (index, id, or NULL columns)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463040" y="2341548"/>
            <a:ext cx="6583680" cy="452686"/>
            <a:chOff x="0" y="0"/>
            <a:chExt cx="8778240" cy="603581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778240" cy="603581"/>
            </a:xfrm>
            <a:custGeom>
              <a:avLst/>
              <a:gdLst/>
              <a:ahLst/>
              <a:cxnLst/>
              <a:rect r="r" b="b" t="t" l="l"/>
              <a:pathLst>
                <a:path h="603581" w="8778240">
                  <a:moveTo>
                    <a:pt x="0" y="0"/>
                  </a:moveTo>
                  <a:lnTo>
                    <a:pt x="8778240" y="0"/>
                  </a:lnTo>
                  <a:lnTo>
                    <a:pt x="8778240" y="603581"/>
                  </a:lnTo>
                  <a:lnTo>
                    <a:pt x="0" y="603581"/>
                  </a:lnTo>
                  <a:close/>
                </a:path>
              </a:pathLst>
            </a:custGeom>
            <a:solidFill>
              <a:srgbClr val="0D9488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0"/>
              <a:ext cx="8778240" cy="60358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sz="2400" b="true">
                  <a:solidFill>
                    <a:srgbClr val="0D948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Remove Duplicates &amp; Irrelevant Features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51738" y="4492592"/>
            <a:ext cx="7750703" cy="1678405"/>
            <a:chOff x="0" y="0"/>
            <a:chExt cx="10334271" cy="2237874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0334271" cy="2237874"/>
            </a:xfrm>
            <a:custGeom>
              <a:avLst/>
              <a:gdLst/>
              <a:ahLst/>
              <a:cxnLst/>
              <a:rect r="r" b="b" t="t" l="l"/>
              <a:pathLst>
                <a:path h="2237874" w="10334271">
                  <a:moveTo>
                    <a:pt x="0" y="0"/>
                  </a:moveTo>
                  <a:lnTo>
                    <a:pt x="10334271" y="0"/>
                  </a:lnTo>
                  <a:lnTo>
                    <a:pt x="10334271" y="2237874"/>
                  </a:lnTo>
                  <a:lnTo>
                    <a:pt x="0" y="223787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914400" y="4492592"/>
            <a:ext cx="165354" cy="1678405"/>
            <a:chOff x="0" y="0"/>
            <a:chExt cx="170688" cy="1732547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70688" cy="1732547"/>
            </a:xfrm>
            <a:custGeom>
              <a:avLst/>
              <a:gdLst/>
              <a:ahLst/>
              <a:cxnLst/>
              <a:rect r="r" b="b" t="t" l="l"/>
              <a:pathLst>
                <a:path h="1732547" w="170688">
                  <a:moveTo>
                    <a:pt x="0" y="0"/>
                  </a:moveTo>
                  <a:lnTo>
                    <a:pt x="170688" y="0"/>
                  </a:lnTo>
                  <a:lnTo>
                    <a:pt x="170688" y="1732547"/>
                  </a:lnTo>
                  <a:lnTo>
                    <a:pt x="0" y="1732547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1500378" y="5218497"/>
            <a:ext cx="6583680" cy="708298"/>
            <a:chOff x="0" y="0"/>
            <a:chExt cx="8778240" cy="944397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778240" cy="944397"/>
            </a:xfrm>
            <a:custGeom>
              <a:avLst/>
              <a:gdLst/>
              <a:ahLst/>
              <a:cxnLst/>
              <a:rect r="r" b="b" t="t" l="l"/>
              <a:pathLst>
                <a:path h="944397" w="8778240">
                  <a:moveTo>
                    <a:pt x="0" y="0"/>
                  </a:moveTo>
                  <a:lnTo>
                    <a:pt x="8778240" y="0"/>
                  </a:lnTo>
                  <a:lnTo>
                    <a:pt x="8778240" y="944397"/>
                  </a:lnTo>
                  <a:lnTo>
                    <a:pt x="0" y="944397"/>
                  </a:lnTo>
                  <a:close/>
                </a:path>
              </a:pathLst>
            </a:custGeom>
            <a:solidFill>
              <a:srgbClr val="F8FAFC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38100"/>
              <a:ext cx="8778240" cy="98249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431801" indent="-215900" lvl="1">
                <a:lnSpc>
                  <a:spcPts val="2400"/>
                </a:lnSpc>
                <a:buFont typeface="Arial"/>
                <a:buChar char="•"/>
              </a:pPr>
              <a:r>
                <a:rPr lang="en-US" sz="2000" i="true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Change missing values with average or majority attribute of the column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500378" y="4641986"/>
            <a:ext cx="6583680" cy="452686"/>
            <a:chOff x="0" y="0"/>
            <a:chExt cx="8778240" cy="603581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778240" cy="603581"/>
            </a:xfrm>
            <a:custGeom>
              <a:avLst/>
              <a:gdLst/>
              <a:ahLst/>
              <a:cxnLst/>
              <a:rect r="r" b="b" t="t" l="l"/>
              <a:pathLst>
                <a:path h="603581" w="8778240">
                  <a:moveTo>
                    <a:pt x="0" y="0"/>
                  </a:moveTo>
                  <a:lnTo>
                    <a:pt x="8778240" y="0"/>
                  </a:lnTo>
                  <a:lnTo>
                    <a:pt x="8778240" y="603581"/>
                  </a:lnTo>
                  <a:lnTo>
                    <a:pt x="0" y="603581"/>
                  </a:lnTo>
                  <a:close/>
                </a:path>
              </a:pathLst>
            </a:custGeom>
            <a:solidFill>
              <a:srgbClr val="0D9488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0"/>
              <a:ext cx="8778240" cy="60358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sz="2400" b="true">
                  <a:solidFill>
                    <a:srgbClr val="0D948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Missing Values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971105" y="6790122"/>
            <a:ext cx="7731336" cy="1678405"/>
            <a:chOff x="0" y="0"/>
            <a:chExt cx="10308448" cy="2237874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0308448" cy="2237874"/>
            </a:xfrm>
            <a:custGeom>
              <a:avLst/>
              <a:gdLst/>
              <a:ahLst/>
              <a:cxnLst/>
              <a:rect r="r" b="b" t="t" l="l"/>
              <a:pathLst>
                <a:path h="2237874" w="10308448">
                  <a:moveTo>
                    <a:pt x="0" y="0"/>
                  </a:moveTo>
                  <a:lnTo>
                    <a:pt x="10308448" y="0"/>
                  </a:lnTo>
                  <a:lnTo>
                    <a:pt x="10308448" y="2237874"/>
                  </a:lnTo>
                  <a:lnTo>
                    <a:pt x="0" y="223787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35" id="35"/>
          <p:cNvGrpSpPr/>
          <p:nvPr/>
        </p:nvGrpSpPr>
        <p:grpSpPr>
          <a:xfrm rot="0">
            <a:off x="933069" y="6790122"/>
            <a:ext cx="168444" cy="1678405"/>
            <a:chOff x="0" y="0"/>
            <a:chExt cx="173877" cy="1732547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73877" cy="1732547"/>
            </a:xfrm>
            <a:custGeom>
              <a:avLst/>
              <a:gdLst/>
              <a:ahLst/>
              <a:cxnLst/>
              <a:rect r="r" b="b" t="t" l="l"/>
              <a:pathLst>
                <a:path h="1732547" w="173877">
                  <a:moveTo>
                    <a:pt x="0" y="0"/>
                  </a:moveTo>
                  <a:lnTo>
                    <a:pt x="173877" y="0"/>
                  </a:lnTo>
                  <a:lnTo>
                    <a:pt x="173877" y="1732547"/>
                  </a:lnTo>
                  <a:lnTo>
                    <a:pt x="0" y="1732547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37" id="37"/>
          <p:cNvGrpSpPr/>
          <p:nvPr/>
        </p:nvGrpSpPr>
        <p:grpSpPr>
          <a:xfrm rot="0">
            <a:off x="1529996" y="6939517"/>
            <a:ext cx="6706701" cy="452686"/>
            <a:chOff x="0" y="0"/>
            <a:chExt cx="8942269" cy="603581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8942269" cy="603581"/>
            </a:xfrm>
            <a:custGeom>
              <a:avLst/>
              <a:gdLst/>
              <a:ahLst/>
              <a:cxnLst/>
              <a:rect r="r" b="b" t="t" l="l"/>
              <a:pathLst>
                <a:path h="603581" w="8942269">
                  <a:moveTo>
                    <a:pt x="0" y="0"/>
                  </a:moveTo>
                  <a:lnTo>
                    <a:pt x="8942269" y="0"/>
                  </a:lnTo>
                  <a:lnTo>
                    <a:pt x="8942269" y="603581"/>
                  </a:lnTo>
                  <a:lnTo>
                    <a:pt x="0" y="603581"/>
                  </a:lnTo>
                  <a:close/>
                </a:path>
              </a:pathLst>
            </a:custGeom>
            <a:solidFill>
              <a:srgbClr val="0D9488">
                <a:alpha val="0"/>
              </a:srgbClr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0"/>
              <a:ext cx="8942269" cy="60358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sz="2400" b="true">
                  <a:solidFill>
                    <a:srgbClr val="0D948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Pipelines for ML models</a:t>
              </a: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1519047" y="7523547"/>
            <a:ext cx="6583680" cy="708298"/>
            <a:chOff x="0" y="0"/>
            <a:chExt cx="8778240" cy="944397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8778240" cy="944397"/>
            </a:xfrm>
            <a:custGeom>
              <a:avLst/>
              <a:gdLst/>
              <a:ahLst/>
              <a:cxnLst/>
              <a:rect r="r" b="b" t="t" l="l"/>
              <a:pathLst>
                <a:path h="944397" w="8778240">
                  <a:moveTo>
                    <a:pt x="0" y="0"/>
                  </a:moveTo>
                  <a:lnTo>
                    <a:pt x="8778240" y="0"/>
                  </a:lnTo>
                  <a:lnTo>
                    <a:pt x="8778240" y="944397"/>
                  </a:lnTo>
                  <a:lnTo>
                    <a:pt x="0" y="944397"/>
                  </a:lnTo>
                  <a:close/>
                </a:path>
              </a:pathLst>
            </a:custGeom>
            <a:solidFill>
              <a:srgbClr val="F8FAFC">
                <a:alpha val="0"/>
              </a:srgbClr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38100"/>
              <a:ext cx="8778240" cy="98249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431801" indent="-215900" lvl="1">
                <a:lnSpc>
                  <a:spcPts val="2400"/>
                </a:lnSpc>
                <a:buFont typeface="Arial"/>
                <a:buChar char="•"/>
              </a:pPr>
              <a:r>
                <a:rPr lang="en-US" sz="2000" i="true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StandardScaler()  -  For numerical features</a:t>
              </a:r>
            </a:p>
            <a:p>
              <a:pPr algn="l" marL="431801" indent="-215900" lvl="1">
                <a:lnSpc>
                  <a:spcPts val="2400"/>
                </a:lnSpc>
                <a:buFont typeface="Arial"/>
                <a:buChar char="•"/>
              </a:pPr>
              <a:r>
                <a:rPr lang="en-US" sz="2000" i="true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OneHotEncoder()  -  For categorical features</a:t>
              </a:r>
            </a:p>
          </p:txBody>
        </p:sp>
      </p:grpSp>
      <p:sp>
        <p:nvSpPr>
          <p:cNvPr name="Freeform 43" id="43"/>
          <p:cNvSpPr/>
          <p:nvPr/>
        </p:nvSpPr>
        <p:spPr>
          <a:xfrm flipH="false" flipV="false" rot="0">
            <a:off x="9270014" y="2440864"/>
            <a:ext cx="8221696" cy="5919621"/>
          </a:xfrm>
          <a:custGeom>
            <a:avLst/>
            <a:gdLst/>
            <a:ahLst/>
            <a:cxnLst/>
            <a:rect r="r" b="b" t="t" l="l"/>
            <a:pathLst>
              <a:path h="5919621" w="8221696">
                <a:moveTo>
                  <a:pt x="0" y="0"/>
                </a:moveTo>
                <a:lnTo>
                  <a:pt x="8221696" y="0"/>
                </a:lnTo>
                <a:lnTo>
                  <a:pt x="8221696" y="5919622"/>
                </a:lnTo>
                <a:lnTo>
                  <a:pt x="0" y="59196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4" id="44"/>
          <p:cNvSpPr/>
          <p:nvPr/>
        </p:nvSpPr>
        <p:spPr>
          <a:xfrm flipH="false" flipV="false" rot="0">
            <a:off x="7106256" y="7451708"/>
            <a:ext cx="1224941" cy="355233"/>
          </a:xfrm>
          <a:custGeom>
            <a:avLst/>
            <a:gdLst/>
            <a:ahLst/>
            <a:cxnLst/>
            <a:rect r="r" b="b" t="t" l="l"/>
            <a:pathLst>
              <a:path h="355233" w="1224941">
                <a:moveTo>
                  <a:pt x="0" y="0"/>
                </a:moveTo>
                <a:lnTo>
                  <a:pt x="1224941" y="0"/>
                </a:lnTo>
                <a:lnTo>
                  <a:pt x="1224941" y="355233"/>
                </a:lnTo>
                <a:lnTo>
                  <a:pt x="0" y="35523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B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19456" cy="10287000"/>
            <a:chOff x="0" y="0"/>
            <a:chExt cx="292608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2608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92608">
                  <a:moveTo>
                    <a:pt x="0" y="0"/>
                  </a:moveTo>
                  <a:lnTo>
                    <a:pt x="292608" y="0"/>
                  </a:lnTo>
                  <a:lnTo>
                    <a:pt x="292608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801600" y="-1828800"/>
            <a:ext cx="9144000" cy="9144000"/>
            <a:chOff x="0" y="0"/>
            <a:chExt cx="12192000" cy="12192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192000" cy="12192000"/>
            </a:xfrm>
            <a:custGeom>
              <a:avLst/>
              <a:gdLst/>
              <a:ahLst/>
              <a:cxnLst/>
              <a:rect r="r" b="b" t="t" l="l"/>
              <a:pathLst>
                <a:path h="12192000" w="12192000">
                  <a:moveTo>
                    <a:pt x="0" y="6096000"/>
                  </a:moveTo>
                  <a:cubicBezTo>
                    <a:pt x="0" y="2729230"/>
                    <a:pt x="2729230" y="0"/>
                    <a:pt x="6096000" y="0"/>
                  </a:cubicBezTo>
                  <a:cubicBezTo>
                    <a:pt x="9462770" y="0"/>
                    <a:pt x="12192000" y="2729230"/>
                    <a:pt x="12192000" y="6096000"/>
                  </a:cubicBezTo>
                  <a:cubicBezTo>
                    <a:pt x="12192000" y="9462770"/>
                    <a:pt x="9462770" y="12192000"/>
                    <a:pt x="6096000" y="12192000"/>
                  </a:cubicBezTo>
                  <a:cubicBezTo>
                    <a:pt x="2729230" y="12192000"/>
                    <a:pt x="0" y="9462770"/>
                    <a:pt x="0" y="6096000"/>
                  </a:cubicBezTo>
                  <a:close/>
                </a:path>
              </a:pathLst>
            </a:custGeom>
            <a:solidFill>
              <a:srgbClr val="0D9488">
                <a:alpha val="1176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80160" y="4023360"/>
            <a:ext cx="16459200" cy="1463040"/>
            <a:chOff x="0" y="0"/>
            <a:chExt cx="21945600" cy="19507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1945600" cy="1950720"/>
            </a:xfrm>
            <a:custGeom>
              <a:avLst/>
              <a:gdLst/>
              <a:ahLst/>
              <a:cxnLst/>
              <a:rect r="r" b="b" t="t" l="l"/>
              <a:pathLst>
                <a:path h="1950720" w="21945600">
                  <a:moveTo>
                    <a:pt x="0" y="0"/>
                  </a:moveTo>
                  <a:lnTo>
                    <a:pt x="21945600" y="0"/>
                  </a:lnTo>
                  <a:lnTo>
                    <a:pt x="21945600" y="1950720"/>
                  </a:lnTo>
                  <a:lnTo>
                    <a:pt x="0" y="19507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144850" r="11111" b="-14485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>
              <a:off x="0" y="-9525"/>
              <a:ext cx="21945600" cy="196024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8640"/>
                </a:lnSpc>
              </a:pPr>
              <a:r>
                <a:rPr lang="en-US" sz="72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Section III: Results &amp; Discussion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80160" y="5486400"/>
            <a:ext cx="12801600" cy="914400"/>
            <a:chOff x="0" y="0"/>
            <a:chExt cx="17068800" cy="12192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7068800" cy="1219200"/>
            </a:xfrm>
            <a:custGeom>
              <a:avLst/>
              <a:gdLst/>
              <a:ahLst/>
              <a:cxnLst/>
              <a:rect r="r" b="b" t="t" l="l"/>
              <a:pathLst>
                <a:path h="121920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22790" r="0" b="-22279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7068800" cy="1276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840"/>
                </a:lnSpc>
              </a:pPr>
              <a:r>
                <a:rPr lang="en-US" sz="3200">
                  <a:solidFill>
                    <a:srgbClr val="5EEAD4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How did we perform against TPOT and auto-sklearn?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14400" y="9509760"/>
            <a:ext cx="12801600" cy="548640"/>
            <a:chOff x="0" y="0"/>
            <a:chExt cx="17068800" cy="73152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7068800" cy="731520"/>
            </a:xfrm>
            <a:custGeom>
              <a:avLst/>
              <a:gdLst/>
              <a:ahLst/>
              <a:cxnLst/>
              <a:rect r="r" b="b" t="t" l="l"/>
              <a:pathLst>
                <a:path h="73152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04650" r="0" b="-404650"/>
              </a:stretch>
            </a:blip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 •  Machine Learning (Advanced)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6824960" y="9509760"/>
            <a:ext cx="914400" cy="548640"/>
            <a:chOff x="0" y="0"/>
            <a:chExt cx="1219200" cy="73152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219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21920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t="0" r="-26982" b="0"/>
              </a:stretch>
            </a:blip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14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80160" y="2743200"/>
            <a:ext cx="1097280" cy="1097280"/>
            <a:chOff x="0" y="0"/>
            <a:chExt cx="1463040" cy="1463040"/>
          </a:xfrm>
        </p:grpSpPr>
        <p:sp>
          <p:nvSpPr>
            <p:cNvPr name="Freeform 19" id="19" descr="preencoded.png"/>
            <p:cNvSpPr/>
            <p:nvPr/>
          </p:nvSpPr>
          <p:spPr>
            <a:xfrm flipH="false" flipV="false" rot="0">
              <a:off x="0" y="0"/>
              <a:ext cx="1463040" cy="1463040"/>
            </a:xfrm>
            <a:custGeom>
              <a:avLst/>
              <a:gdLst/>
              <a:ahLst/>
              <a:cxnLst/>
              <a:rect r="r" b="b" t="t" l="l"/>
              <a:pathLst>
                <a:path h="1463040" w="1463040">
                  <a:moveTo>
                    <a:pt x="0" y="0"/>
                  </a:moveTo>
                  <a:lnTo>
                    <a:pt x="1463040" y="0"/>
                  </a:lnTo>
                  <a:lnTo>
                    <a:pt x="1463040" y="1463040"/>
                  </a:lnTo>
                  <a:lnTo>
                    <a:pt x="0" y="14630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9728"/>
            <a:chOff x="0" y="0"/>
            <a:chExt cx="24384000" cy="1463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46304"/>
            </a:xfrm>
            <a:custGeom>
              <a:avLst/>
              <a:gdLst/>
              <a:ahLst/>
              <a:cxnLst/>
              <a:rect r="r" b="b" t="t" l="l"/>
              <a:pathLst>
                <a:path h="14630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97280" y="457200"/>
            <a:ext cx="16093440" cy="1005840"/>
            <a:chOff x="0" y="0"/>
            <a:chExt cx="21457920" cy="13411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4579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214579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61760" r="0" b="-26176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759"/>
                </a:lnSpc>
              </a:pPr>
              <a:r>
                <a:rPr lang="en-US" sz="48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Results - StabIndex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824960" y="9509760"/>
            <a:ext cx="914400" cy="548640"/>
            <a:chOff x="0" y="0"/>
            <a:chExt cx="1219200" cy="7315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19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21920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t="0" r="-26982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15</a:t>
              </a: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097280" y="1631987"/>
            <a:ext cx="8315092" cy="3700216"/>
          </a:xfrm>
          <a:custGeom>
            <a:avLst/>
            <a:gdLst/>
            <a:ahLst/>
            <a:cxnLst/>
            <a:rect r="r" b="b" t="t" l="l"/>
            <a:pathLst>
              <a:path h="3700216" w="8315092">
                <a:moveTo>
                  <a:pt x="0" y="0"/>
                </a:moveTo>
                <a:lnTo>
                  <a:pt x="8315092" y="0"/>
                </a:lnTo>
                <a:lnTo>
                  <a:pt x="8315092" y="3700216"/>
                </a:lnTo>
                <a:lnTo>
                  <a:pt x="0" y="37002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97280" y="5558084"/>
            <a:ext cx="8315092" cy="3700216"/>
          </a:xfrm>
          <a:custGeom>
            <a:avLst/>
            <a:gdLst/>
            <a:ahLst/>
            <a:cxnLst/>
            <a:rect r="r" b="b" t="t" l="l"/>
            <a:pathLst>
              <a:path h="3700216" w="8315092">
                <a:moveTo>
                  <a:pt x="0" y="0"/>
                </a:moveTo>
                <a:lnTo>
                  <a:pt x="8315092" y="0"/>
                </a:lnTo>
                <a:lnTo>
                  <a:pt x="8315092" y="3700216"/>
                </a:lnTo>
                <a:lnTo>
                  <a:pt x="0" y="37002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964791" y="1631987"/>
            <a:ext cx="7502419" cy="6067581"/>
          </a:xfrm>
          <a:custGeom>
            <a:avLst/>
            <a:gdLst/>
            <a:ahLst/>
            <a:cxnLst/>
            <a:rect r="r" b="b" t="t" l="l"/>
            <a:pathLst>
              <a:path h="6067581" w="7502419">
                <a:moveTo>
                  <a:pt x="0" y="0"/>
                </a:moveTo>
                <a:lnTo>
                  <a:pt x="7502418" y="0"/>
                </a:lnTo>
                <a:lnTo>
                  <a:pt x="7502418" y="6067581"/>
                </a:lnTo>
                <a:lnTo>
                  <a:pt x="0" y="606758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914400" y="9509760"/>
            <a:ext cx="12801600" cy="548640"/>
            <a:chOff x="0" y="0"/>
            <a:chExt cx="17068800" cy="73152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7068800" cy="731520"/>
            </a:xfrm>
            <a:custGeom>
              <a:avLst/>
              <a:gdLst/>
              <a:ahLst/>
              <a:cxnLst/>
              <a:rect r="r" b="b" t="t" l="l"/>
              <a:pathLst>
                <a:path h="73152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04650" r="0" b="-404650"/>
              </a:stretch>
            </a:blip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9728"/>
            <a:chOff x="0" y="0"/>
            <a:chExt cx="24384000" cy="1463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46304"/>
            </a:xfrm>
            <a:custGeom>
              <a:avLst/>
              <a:gdLst/>
              <a:ahLst/>
              <a:cxnLst/>
              <a:rect r="r" b="b" t="t" l="l"/>
              <a:pathLst>
                <a:path h="14630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97280" y="457200"/>
            <a:ext cx="16093440" cy="1005840"/>
            <a:chOff x="0" y="0"/>
            <a:chExt cx="21457920" cy="13411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4579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214579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61760" r="0" b="-26176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759"/>
                </a:lnSpc>
              </a:pPr>
              <a:r>
                <a:rPr lang="en-US" sz="48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Presentation Overview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14400" y="9509760"/>
            <a:ext cx="12801600" cy="548640"/>
            <a:chOff x="0" y="0"/>
            <a:chExt cx="17068800" cy="7315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068800" cy="731520"/>
            </a:xfrm>
            <a:custGeom>
              <a:avLst/>
              <a:gdLst/>
              <a:ahLst/>
              <a:cxnLst/>
              <a:rect r="r" b="b" t="t" l="l"/>
              <a:pathLst>
                <a:path h="73152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04650" r="0" b="-40465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6824960" y="9509760"/>
            <a:ext cx="914400" cy="548640"/>
            <a:chOff x="0" y="0"/>
            <a:chExt cx="1219200" cy="73152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19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21920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t="0" r="-26982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97280" y="2011680"/>
            <a:ext cx="5120640" cy="6949440"/>
            <a:chOff x="0" y="0"/>
            <a:chExt cx="6827520" cy="926592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827520" cy="9265920"/>
            </a:xfrm>
            <a:custGeom>
              <a:avLst/>
              <a:gdLst/>
              <a:ahLst/>
              <a:cxnLst/>
              <a:rect r="r" b="b" t="t" l="l"/>
              <a:pathLst>
                <a:path h="926592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097280" y="2011680"/>
            <a:ext cx="5120640" cy="109728"/>
            <a:chOff x="0" y="0"/>
            <a:chExt cx="6827520" cy="14630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827520" cy="146304"/>
            </a:xfrm>
            <a:custGeom>
              <a:avLst/>
              <a:gdLst/>
              <a:ahLst/>
              <a:cxnLst/>
              <a:rect r="r" b="b" t="t" l="l"/>
              <a:pathLst>
                <a:path h="146304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sp>
        <p:nvSpPr>
          <p:cNvPr name="Freeform 17" id="17"/>
          <p:cNvSpPr/>
          <p:nvPr/>
        </p:nvSpPr>
        <p:spPr>
          <a:xfrm flipH="false" flipV="false" rot="0">
            <a:off x="1463040" y="2560320"/>
            <a:ext cx="774095" cy="548640"/>
          </a:xfrm>
          <a:custGeom>
            <a:avLst/>
            <a:gdLst/>
            <a:ahLst/>
            <a:cxnLst/>
            <a:rect r="r" b="b" t="t" l="l"/>
            <a:pathLst>
              <a:path h="548640" w="774095">
                <a:moveTo>
                  <a:pt x="0" y="0"/>
                </a:moveTo>
                <a:lnTo>
                  <a:pt x="774095" y="0"/>
                </a:lnTo>
                <a:lnTo>
                  <a:pt x="774095" y="548640"/>
                </a:lnTo>
                <a:lnTo>
                  <a:pt x="0" y="5486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463040" y="3474720"/>
            <a:ext cx="4389120" cy="731520"/>
            <a:chOff x="0" y="0"/>
            <a:chExt cx="5852160" cy="97536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852160" cy="975360"/>
            </a:xfrm>
            <a:custGeom>
              <a:avLst/>
              <a:gdLst/>
              <a:ahLst/>
              <a:cxnLst/>
              <a:rect r="r" b="b" t="t" l="l"/>
              <a:pathLst>
                <a:path h="975360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66910" r="0" b="-66910"/>
              </a:stretch>
            </a:blipFill>
          </p:spPr>
        </p:sp>
        <p:sp>
          <p:nvSpPr>
            <p:cNvPr name="TextBox 20" id="20"/>
            <p:cNvSpPr txBox="true"/>
            <p:nvPr/>
          </p:nvSpPr>
          <p:spPr>
            <a:xfrm>
              <a:off x="0" y="0"/>
              <a:ext cx="5852160" cy="9753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840"/>
                </a:lnSpc>
              </a:pPr>
              <a:r>
                <a:rPr lang="en-US" sz="32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Our Algorithm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6766560" y="2011680"/>
            <a:ext cx="5120640" cy="6949440"/>
            <a:chOff x="0" y="0"/>
            <a:chExt cx="6827520" cy="926592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827520" cy="9265920"/>
            </a:xfrm>
            <a:custGeom>
              <a:avLst/>
              <a:gdLst/>
              <a:ahLst/>
              <a:cxnLst/>
              <a:rect r="r" b="b" t="t" l="l"/>
              <a:pathLst>
                <a:path h="926592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6766560" y="2011680"/>
            <a:ext cx="5120640" cy="109728"/>
            <a:chOff x="0" y="0"/>
            <a:chExt cx="6827520" cy="146304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827520" cy="146304"/>
            </a:xfrm>
            <a:custGeom>
              <a:avLst/>
              <a:gdLst/>
              <a:ahLst/>
              <a:cxnLst/>
              <a:rect r="r" b="b" t="t" l="l"/>
              <a:pathLst>
                <a:path h="146304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7136130" y="2432304"/>
            <a:ext cx="731520" cy="731520"/>
            <a:chOff x="0" y="0"/>
            <a:chExt cx="975360" cy="975360"/>
          </a:xfrm>
        </p:grpSpPr>
        <p:sp>
          <p:nvSpPr>
            <p:cNvPr name="Freeform 26" id="26" descr="preencoded.png"/>
            <p:cNvSpPr/>
            <p:nvPr/>
          </p:nvSpPr>
          <p:spPr>
            <a:xfrm flipH="false" flipV="false" rot="0">
              <a:off x="0" y="0"/>
              <a:ext cx="975360" cy="975360"/>
            </a:xfrm>
            <a:custGeom>
              <a:avLst/>
              <a:gdLst/>
              <a:ahLst/>
              <a:cxnLst/>
              <a:rect r="r" b="b" t="t" l="l"/>
              <a:pathLst>
                <a:path h="975360" w="975360">
                  <a:moveTo>
                    <a:pt x="0" y="0"/>
                  </a:moveTo>
                  <a:lnTo>
                    <a:pt x="975360" y="0"/>
                  </a:lnTo>
                  <a:lnTo>
                    <a:pt x="975360" y="975360"/>
                  </a:lnTo>
                  <a:lnTo>
                    <a:pt x="0" y="9753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7132320" y="3474720"/>
            <a:ext cx="4389120" cy="731520"/>
            <a:chOff x="0" y="0"/>
            <a:chExt cx="5852160" cy="97536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5852160" cy="975360"/>
            </a:xfrm>
            <a:custGeom>
              <a:avLst/>
              <a:gdLst/>
              <a:ahLst/>
              <a:cxnLst/>
              <a:rect r="r" b="b" t="t" l="l"/>
              <a:pathLst>
                <a:path h="975360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66910" r="0" b="-66910"/>
              </a:stretch>
            </a:blip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5852160" cy="99441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719"/>
                </a:lnSpc>
              </a:pPr>
              <a:r>
                <a:rPr lang="en-US" sz="3099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Data &amp; Preprocessing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2435840" y="2011680"/>
            <a:ext cx="5120640" cy="6949440"/>
            <a:chOff x="0" y="0"/>
            <a:chExt cx="6827520" cy="926592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6827520" cy="9265920"/>
            </a:xfrm>
            <a:custGeom>
              <a:avLst/>
              <a:gdLst/>
              <a:ahLst/>
              <a:cxnLst/>
              <a:rect r="r" b="b" t="t" l="l"/>
              <a:pathLst>
                <a:path h="926592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32" id="32"/>
          <p:cNvGrpSpPr/>
          <p:nvPr/>
        </p:nvGrpSpPr>
        <p:grpSpPr>
          <a:xfrm rot="0">
            <a:off x="12435840" y="2011680"/>
            <a:ext cx="5120640" cy="109728"/>
            <a:chOff x="0" y="0"/>
            <a:chExt cx="6827520" cy="146304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6827520" cy="146304"/>
            </a:xfrm>
            <a:custGeom>
              <a:avLst/>
              <a:gdLst/>
              <a:ahLst/>
              <a:cxnLst/>
              <a:rect r="r" b="b" t="t" l="l"/>
              <a:pathLst>
                <a:path h="146304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34" id="34"/>
          <p:cNvGrpSpPr/>
          <p:nvPr/>
        </p:nvGrpSpPr>
        <p:grpSpPr>
          <a:xfrm rot="0">
            <a:off x="12801600" y="2464308"/>
            <a:ext cx="731520" cy="731520"/>
            <a:chOff x="0" y="0"/>
            <a:chExt cx="975360" cy="975360"/>
          </a:xfrm>
        </p:grpSpPr>
        <p:sp>
          <p:nvSpPr>
            <p:cNvPr name="Freeform 35" id="35" descr="preencoded.png"/>
            <p:cNvSpPr/>
            <p:nvPr/>
          </p:nvSpPr>
          <p:spPr>
            <a:xfrm flipH="false" flipV="false" rot="0">
              <a:off x="0" y="0"/>
              <a:ext cx="975360" cy="975360"/>
            </a:xfrm>
            <a:custGeom>
              <a:avLst/>
              <a:gdLst/>
              <a:ahLst/>
              <a:cxnLst/>
              <a:rect r="r" b="b" t="t" l="l"/>
              <a:pathLst>
                <a:path h="975360" w="975360">
                  <a:moveTo>
                    <a:pt x="0" y="0"/>
                  </a:moveTo>
                  <a:lnTo>
                    <a:pt x="975360" y="0"/>
                  </a:lnTo>
                  <a:lnTo>
                    <a:pt x="975360" y="975360"/>
                  </a:lnTo>
                  <a:lnTo>
                    <a:pt x="0" y="9753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</p:grpSp>
      <p:grpSp>
        <p:nvGrpSpPr>
          <p:cNvPr name="Group 36" id="36"/>
          <p:cNvGrpSpPr/>
          <p:nvPr/>
        </p:nvGrpSpPr>
        <p:grpSpPr>
          <a:xfrm rot="0">
            <a:off x="12801600" y="3474720"/>
            <a:ext cx="4389120" cy="731520"/>
            <a:chOff x="0" y="0"/>
            <a:chExt cx="5852160" cy="97536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5852160" cy="975360"/>
            </a:xfrm>
            <a:custGeom>
              <a:avLst/>
              <a:gdLst/>
              <a:ahLst/>
              <a:cxnLst/>
              <a:rect r="r" b="b" t="t" l="l"/>
              <a:pathLst>
                <a:path h="975360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66910" r="0" b="-66910"/>
              </a:stretch>
            </a:blipFill>
          </p:spPr>
        </p:sp>
        <p:sp>
          <p:nvSpPr>
            <p:cNvPr name="TextBox 38" id="38"/>
            <p:cNvSpPr txBox="true"/>
            <p:nvPr/>
          </p:nvSpPr>
          <p:spPr>
            <a:xfrm>
              <a:off x="0" y="0"/>
              <a:ext cx="5852160" cy="9753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840"/>
                </a:lnSpc>
              </a:pPr>
              <a:r>
                <a:rPr lang="en-US" sz="32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Results &amp; Discussion</a:t>
              </a:r>
            </a:p>
          </p:txBody>
        </p:sp>
      </p:grpSp>
      <p:sp>
        <p:nvSpPr>
          <p:cNvPr name="TextBox 39" id="39"/>
          <p:cNvSpPr txBox="true"/>
          <p:nvPr/>
        </p:nvSpPr>
        <p:spPr>
          <a:xfrm rot="0">
            <a:off x="12801600" y="4341495"/>
            <a:ext cx="4389120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0860" indent="-265430" lvl="1">
              <a:lnSpc>
                <a:spcPts val="2640"/>
              </a:lnSpc>
              <a:buFont typeface="Arial"/>
              <a:buChar char="•"/>
            </a:pPr>
            <a:r>
              <a:rPr lang="en-US" sz="2200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Overall Results</a:t>
            </a:r>
          </a:p>
          <a:p>
            <a:pPr algn="l" marL="530859" indent="-265430" lvl="1">
              <a:lnSpc>
                <a:spcPts val="2639"/>
              </a:lnSpc>
              <a:buFont typeface="Arial"/>
              <a:buChar char="•"/>
            </a:pPr>
            <a:r>
              <a:rPr lang="en-US" sz="21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vs TPOT &amp; auto-sklearn</a:t>
            </a:r>
          </a:p>
          <a:p>
            <a:pPr algn="l" marL="530860" indent="-265430" lvl="1">
              <a:lnSpc>
                <a:spcPts val="2640"/>
              </a:lnSpc>
              <a:buFont typeface="Arial"/>
              <a:buChar char="•"/>
            </a:pPr>
            <a:r>
              <a:rPr lang="en-US" sz="2200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Discussion &amp; Lessons learned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463040" y="4341495"/>
            <a:ext cx="4389120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0859" indent="-265430" lvl="1">
              <a:lnSpc>
                <a:spcPts val="2639"/>
              </a:lnSpc>
              <a:buFont typeface="Arial"/>
              <a:buChar char="•"/>
            </a:pPr>
            <a:r>
              <a:rPr lang="en-US" sz="21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Repository organization</a:t>
            </a:r>
          </a:p>
          <a:p>
            <a:pPr algn="l" marL="530859" indent="-265430" lvl="1">
              <a:lnSpc>
                <a:spcPts val="2639"/>
              </a:lnSpc>
              <a:buFont typeface="Arial"/>
              <a:buChar char="•"/>
            </a:pPr>
            <a:r>
              <a:rPr lang="en-US" sz="21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AutoML implementation</a:t>
            </a:r>
          </a:p>
          <a:p>
            <a:pPr algn="l" marL="530859" indent="-265430" lvl="1">
              <a:lnSpc>
                <a:spcPts val="2639"/>
              </a:lnSpc>
              <a:buFont typeface="Arial"/>
              <a:buChar char="•"/>
            </a:pPr>
            <a:r>
              <a:rPr lang="en-US" sz="21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Machine Learning models </a:t>
            </a:r>
          </a:p>
          <a:p>
            <a:pPr algn="l">
              <a:lnSpc>
                <a:spcPts val="2640"/>
              </a:lnSpc>
            </a:pPr>
          </a:p>
        </p:txBody>
      </p:sp>
      <p:sp>
        <p:nvSpPr>
          <p:cNvPr name="TextBox 41" id="41"/>
          <p:cNvSpPr txBox="true"/>
          <p:nvPr/>
        </p:nvSpPr>
        <p:spPr>
          <a:xfrm rot="0">
            <a:off x="7132320" y="4341495"/>
            <a:ext cx="4389120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0859" indent="-265430" lvl="1">
              <a:lnSpc>
                <a:spcPts val="2639"/>
              </a:lnSpc>
              <a:buFont typeface="Arial"/>
              <a:buChar char="•"/>
            </a:pPr>
            <a:r>
              <a:rPr lang="en-US" sz="21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Chosen data sets </a:t>
            </a:r>
          </a:p>
          <a:p>
            <a:pPr algn="l" marL="530859" indent="-265430" lvl="1">
              <a:lnSpc>
                <a:spcPts val="2639"/>
              </a:lnSpc>
              <a:buFont typeface="Arial"/>
              <a:buChar char="•"/>
            </a:pPr>
            <a:r>
              <a:rPr lang="en-US" sz="21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Data‘s Structure</a:t>
            </a:r>
          </a:p>
          <a:p>
            <a:pPr algn="l" marL="530860" indent="-265430" lvl="1">
              <a:lnSpc>
                <a:spcPts val="2640"/>
              </a:lnSpc>
              <a:buFont typeface="Arial"/>
              <a:buChar char="•"/>
            </a:pPr>
            <a:r>
              <a:rPr lang="en-US" sz="2200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Preprocessing pipeline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9728"/>
            <a:chOff x="0" y="0"/>
            <a:chExt cx="24384000" cy="1463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46304"/>
            </a:xfrm>
            <a:custGeom>
              <a:avLst/>
              <a:gdLst/>
              <a:ahLst/>
              <a:cxnLst/>
              <a:rect r="r" b="b" t="t" l="l"/>
              <a:pathLst>
                <a:path h="14630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97280" y="457200"/>
            <a:ext cx="16093440" cy="1005840"/>
            <a:chOff x="0" y="0"/>
            <a:chExt cx="21457920" cy="13411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4579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214579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61760" r="0" b="-26176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759"/>
                </a:lnSpc>
              </a:pPr>
              <a:r>
                <a:rPr lang="en-US" sz="48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Results - Superconductivity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824960" y="9509760"/>
            <a:ext cx="914400" cy="548640"/>
            <a:chOff x="0" y="0"/>
            <a:chExt cx="1219200" cy="7315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19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21920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t="0" r="-26982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16</a:t>
              </a: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028700" y="5527566"/>
            <a:ext cx="8383672" cy="3730734"/>
          </a:xfrm>
          <a:custGeom>
            <a:avLst/>
            <a:gdLst/>
            <a:ahLst/>
            <a:cxnLst/>
            <a:rect r="r" b="b" t="t" l="l"/>
            <a:pathLst>
              <a:path h="3730734" w="8383672">
                <a:moveTo>
                  <a:pt x="0" y="0"/>
                </a:moveTo>
                <a:lnTo>
                  <a:pt x="8383672" y="0"/>
                </a:lnTo>
                <a:lnTo>
                  <a:pt x="8383672" y="3730734"/>
                </a:lnTo>
                <a:lnTo>
                  <a:pt x="0" y="37307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97280" y="1631987"/>
            <a:ext cx="8315092" cy="3700216"/>
          </a:xfrm>
          <a:custGeom>
            <a:avLst/>
            <a:gdLst/>
            <a:ahLst/>
            <a:cxnLst/>
            <a:rect r="r" b="b" t="t" l="l"/>
            <a:pathLst>
              <a:path h="3700216" w="8315092">
                <a:moveTo>
                  <a:pt x="0" y="0"/>
                </a:moveTo>
                <a:lnTo>
                  <a:pt x="8315092" y="0"/>
                </a:lnTo>
                <a:lnTo>
                  <a:pt x="8315092" y="3700216"/>
                </a:lnTo>
                <a:lnTo>
                  <a:pt x="0" y="37002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964791" y="1631987"/>
            <a:ext cx="7502419" cy="5382986"/>
          </a:xfrm>
          <a:custGeom>
            <a:avLst/>
            <a:gdLst/>
            <a:ahLst/>
            <a:cxnLst/>
            <a:rect r="r" b="b" t="t" l="l"/>
            <a:pathLst>
              <a:path h="5382986" w="7502419">
                <a:moveTo>
                  <a:pt x="0" y="0"/>
                </a:moveTo>
                <a:lnTo>
                  <a:pt x="7502418" y="0"/>
                </a:lnTo>
                <a:lnTo>
                  <a:pt x="7502418" y="5382986"/>
                </a:lnTo>
                <a:lnTo>
                  <a:pt x="0" y="538298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914400" y="9509760"/>
            <a:ext cx="12801600" cy="548640"/>
            <a:chOff x="0" y="0"/>
            <a:chExt cx="17068800" cy="73152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7068800" cy="731520"/>
            </a:xfrm>
            <a:custGeom>
              <a:avLst/>
              <a:gdLst/>
              <a:ahLst/>
              <a:cxnLst/>
              <a:rect r="r" b="b" t="t" l="l"/>
              <a:pathLst>
                <a:path h="73152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04650" r="0" b="-404650"/>
              </a:stretch>
            </a:blip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9728"/>
            <a:chOff x="0" y="0"/>
            <a:chExt cx="24384000" cy="1463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46304"/>
            </a:xfrm>
            <a:custGeom>
              <a:avLst/>
              <a:gdLst/>
              <a:ahLst/>
              <a:cxnLst/>
              <a:rect r="r" b="b" t="t" l="l"/>
              <a:pathLst>
                <a:path h="14630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97280" y="457200"/>
            <a:ext cx="16093440" cy="1005840"/>
            <a:chOff x="0" y="0"/>
            <a:chExt cx="21457920" cy="13411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4579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214579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61760" r="0" b="-26176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759"/>
                </a:lnSpc>
              </a:pPr>
              <a:r>
                <a:rPr lang="en-US" sz="48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Discussion 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14400" y="9509760"/>
            <a:ext cx="12801600" cy="548640"/>
            <a:chOff x="0" y="0"/>
            <a:chExt cx="17068800" cy="7315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068800" cy="731520"/>
            </a:xfrm>
            <a:custGeom>
              <a:avLst/>
              <a:gdLst/>
              <a:ahLst/>
              <a:cxnLst/>
              <a:rect r="r" b="b" t="t" l="l"/>
              <a:pathLst>
                <a:path h="73152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04650" r="0" b="-40465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6824960" y="9509760"/>
            <a:ext cx="914400" cy="548640"/>
            <a:chOff x="0" y="0"/>
            <a:chExt cx="1219200" cy="73152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19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21920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t="0" r="-26982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17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97280" y="2011680"/>
            <a:ext cx="7589520" cy="6949440"/>
            <a:chOff x="0" y="0"/>
            <a:chExt cx="10119360" cy="926592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119360" cy="9265920"/>
            </a:xfrm>
            <a:custGeom>
              <a:avLst/>
              <a:gdLst/>
              <a:ahLst/>
              <a:cxnLst/>
              <a:rect r="r" b="b" t="t" l="l"/>
              <a:pathLst>
                <a:path h="9265920" w="10119360">
                  <a:moveTo>
                    <a:pt x="0" y="0"/>
                  </a:moveTo>
                  <a:lnTo>
                    <a:pt x="10119360" y="0"/>
                  </a:lnTo>
                  <a:lnTo>
                    <a:pt x="1011936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097280" y="2011680"/>
            <a:ext cx="7589520" cy="914400"/>
            <a:chOff x="0" y="0"/>
            <a:chExt cx="10119360" cy="12192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119360" cy="1219200"/>
            </a:xfrm>
            <a:custGeom>
              <a:avLst/>
              <a:gdLst/>
              <a:ahLst/>
              <a:cxnLst/>
              <a:rect r="r" b="b" t="t" l="l"/>
              <a:pathLst>
                <a:path h="1219200" w="10119360">
                  <a:moveTo>
                    <a:pt x="0" y="0"/>
                  </a:moveTo>
                  <a:lnTo>
                    <a:pt x="10119360" y="0"/>
                  </a:lnTo>
                  <a:lnTo>
                    <a:pt x="10119360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F1B2D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554480" y="2103120"/>
            <a:ext cx="6400800" cy="731520"/>
            <a:chOff x="0" y="0"/>
            <a:chExt cx="8534400" cy="97536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534400" cy="975360"/>
            </a:xfrm>
            <a:custGeom>
              <a:avLst/>
              <a:gdLst/>
              <a:ahLst/>
              <a:cxnLst/>
              <a:rect r="r" b="b" t="t" l="l"/>
              <a:pathLst>
                <a:path h="975360" w="8534400">
                  <a:moveTo>
                    <a:pt x="0" y="0"/>
                  </a:moveTo>
                  <a:lnTo>
                    <a:pt x="8534400" y="0"/>
                  </a:lnTo>
                  <a:lnTo>
                    <a:pt x="853440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120494" r="0" b="-120494"/>
              </a:stretch>
            </a:blip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9050"/>
              <a:ext cx="8534400" cy="99441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120"/>
                </a:lnSpc>
              </a:pPr>
              <a:r>
                <a:rPr lang="en-US" sz="26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Conclusions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8869680" y="4937760"/>
            <a:ext cx="640080" cy="640080"/>
            <a:chOff x="0" y="0"/>
            <a:chExt cx="853440" cy="853440"/>
          </a:xfrm>
        </p:grpSpPr>
        <p:sp>
          <p:nvSpPr>
            <p:cNvPr name="Freeform 21" id="21" descr="preencoded.png"/>
            <p:cNvSpPr/>
            <p:nvPr/>
          </p:nvSpPr>
          <p:spPr>
            <a:xfrm flipH="false" flipV="false" rot="0">
              <a:off x="0" y="0"/>
              <a:ext cx="853440" cy="853440"/>
            </a:xfrm>
            <a:custGeom>
              <a:avLst/>
              <a:gdLst/>
              <a:ahLst/>
              <a:cxnLst/>
              <a:rect r="r" b="b" t="t" l="l"/>
              <a:pathLst>
                <a:path h="853440" w="853440">
                  <a:moveTo>
                    <a:pt x="0" y="0"/>
                  </a:moveTo>
                  <a:lnTo>
                    <a:pt x="853440" y="0"/>
                  </a:lnTo>
                  <a:lnTo>
                    <a:pt x="853440" y="853440"/>
                  </a:lnTo>
                  <a:lnTo>
                    <a:pt x="0" y="8534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9692640" y="2011680"/>
            <a:ext cx="7589520" cy="6949440"/>
            <a:chOff x="0" y="0"/>
            <a:chExt cx="10119360" cy="926592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0119360" cy="9265920"/>
            </a:xfrm>
            <a:custGeom>
              <a:avLst/>
              <a:gdLst/>
              <a:ahLst/>
              <a:cxnLst/>
              <a:rect r="r" b="b" t="t" l="l"/>
              <a:pathLst>
                <a:path h="9265920" w="10119360">
                  <a:moveTo>
                    <a:pt x="0" y="0"/>
                  </a:moveTo>
                  <a:lnTo>
                    <a:pt x="10119360" y="0"/>
                  </a:lnTo>
                  <a:lnTo>
                    <a:pt x="1011936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9692640" y="2011680"/>
            <a:ext cx="7589520" cy="914400"/>
            <a:chOff x="0" y="0"/>
            <a:chExt cx="10119360" cy="12192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119360" cy="1219200"/>
            </a:xfrm>
            <a:custGeom>
              <a:avLst/>
              <a:gdLst/>
              <a:ahLst/>
              <a:cxnLst/>
              <a:rect r="r" b="b" t="t" l="l"/>
              <a:pathLst>
                <a:path h="1219200" w="10119360">
                  <a:moveTo>
                    <a:pt x="0" y="0"/>
                  </a:moveTo>
                  <a:lnTo>
                    <a:pt x="10119360" y="0"/>
                  </a:lnTo>
                  <a:lnTo>
                    <a:pt x="10119360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10149840" y="2103120"/>
            <a:ext cx="6400800" cy="731520"/>
            <a:chOff x="0" y="0"/>
            <a:chExt cx="8534400" cy="97536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534400" cy="975360"/>
            </a:xfrm>
            <a:custGeom>
              <a:avLst/>
              <a:gdLst/>
              <a:ahLst/>
              <a:cxnLst/>
              <a:rect r="r" b="b" t="t" l="l"/>
              <a:pathLst>
                <a:path h="975360" w="8534400">
                  <a:moveTo>
                    <a:pt x="0" y="0"/>
                  </a:moveTo>
                  <a:lnTo>
                    <a:pt x="8534400" y="0"/>
                  </a:lnTo>
                  <a:lnTo>
                    <a:pt x="853440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120494" r="0" b="-120494"/>
              </a:stretch>
            </a:blip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19050"/>
              <a:ext cx="8534400" cy="99441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120"/>
                </a:lnSpc>
              </a:pPr>
              <a:r>
                <a:rPr lang="en-US" sz="26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Difficulties</a:t>
              </a: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9867900" y="3430905"/>
            <a:ext cx="7132320" cy="4383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sz="24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Choosing datasets for regression</a:t>
            </a:r>
          </a:p>
          <a:p>
            <a:pPr algn="l">
              <a:lnSpc>
                <a:spcPts val="3840"/>
              </a:lnSpc>
            </a:pPr>
          </a:p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sz="24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Different preprocessing steps for each dataset</a:t>
            </a:r>
          </a:p>
          <a:p>
            <a:pPr algn="l">
              <a:lnSpc>
                <a:spcPts val="3840"/>
              </a:lnSpc>
            </a:pPr>
          </a:p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sz="24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Tuning of automl parameters: Diverse tests on parameters such as temperature and probability of changing models</a:t>
            </a:r>
          </a:p>
          <a:p>
            <a:pPr algn="l">
              <a:lnSpc>
                <a:spcPts val="3840"/>
              </a:lnSpc>
            </a:pPr>
          </a:p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sz="24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Managing model neighbor function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35405" y="3145155"/>
            <a:ext cx="7351395" cy="6559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39"/>
              </a:lnSpc>
            </a:pPr>
            <a:r>
              <a:rPr lang="en-US" sz="2399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Very strong results which can surpass automl models such as TPOT, and are very close to auto-sklearn.</a:t>
            </a:r>
          </a:p>
          <a:p>
            <a:pPr algn="l">
              <a:lnSpc>
                <a:spcPts val="3839"/>
              </a:lnSpc>
            </a:pPr>
          </a:p>
          <a:p>
            <a:pPr algn="l">
              <a:lnSpc>
                <a:spcPts val="3839"/>
              </a:lnSpc>
            </a:pPr>
            <a:r>
              <a:rPr lang="en-US" sz="2399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Our models diverge on first iterations  → good exploration</a:t>
            </a:r>
          </a:p>
          <a:p>
            <a:pPr algn="l">
              <a:lnSpc>
                <a:spcPts val="3839"/>
              </a:lnSpc>
            </a:pPr>
            <a:r>
              <a:rPr lang="en-US" sz="2399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Our curves stabilize → good exploitation</a:t>
            </a:r>
          </a:p>
          <a:p>
            <a:pPr algn="l">
              <a:lnSpc>
                <a:spcPts val="3839"/>
              </a:lnSpc>
            </a:pPr>
          </a:p>
          <a:p>
            <a:pPr algn="l">
              <a:lnSpc>
                <a:spcPts val="3839"/>
              </a:lnSpc>
            </a:pPr>
            <a:r>
              <a:rPr lang="en-US" sz="2399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Our results supports No free lunch theorem, since performance depends on dataset characteristics:</a:t>
            </a:r>
          </a:p>
          <a:p>
            <a:pPr algn="l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StabIndex Lower dimensional (Polynomial Regressor)</a:t>
            </a:r>
          </a:p>
          <a:p>
            <a:pPr algn="l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Superconductivity Higher dimensional (RF)</a:t>
            </a:r>
          </a:p>
          <a:p>
            <a:pPr algn="l">
              <a:lnSpc>
                <a:spcPts val="3839"/>
              </a:lnSpc>
            </a:pPr>
          </a:p>
          <a:p>
            <a:pPr algn="l">
              <a:lnSpc>
                <a:spcPts val="4799"/>
              </a:lnSpc>
            </a:pPr>
          </a:p>
          <a:p>
            <a:pPr algn="l">
              <a:lnSpc>
                <a:spcPts val="4799"/>
              </a:lnSpc>
            </a:pP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9728"/>
            <a:chOff x="0" y="0"/>
            <a:chExt cx="24384000" cy="1463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46304"/>
            </a:xfrm>
            <a:custGeom>
              <a:avLst/>
              <a:gdLst/>
              <a:ahLst/>
              <a:cxnLst/>
              <a:rect r="r" b="b" t="t" l="l"/>
              <a:pathLst>
                <a:path h="14630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97280" y="457200"/>
            <a:ext cx="16093440" cy="1005840"/>
            <a:chOff x="0" y="0"/>
            <a:chExt cx="21457920" cy="13411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4579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214579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61760" r="0" b="-26176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759"/>
                </a:lnSpc>
              </a:pPr>
              <a:r>
                <a:rPr lang="en-US" sz="48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Lessons Learned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14400" y="9509760"/>
            <a:ext cx="12801600" cy="548640"/>
            <a:chOff x="0" y="0"/>
            <a:chExt cx="17068800" cy="7315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068800" cy="731520"/>
            </a:xfrm>
            <a:custGeom>
              <a:avLst/>
              <a:gdLst/>
              <a:ahLst/>
              <a:cxnLst/>
              <a:rect r="r" b="b" t="t" l="l"/>
              <a:pathLst>
                <a:path h="73152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04650" r="0" b="-40465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6824960" y="9509760"/>
            <a:ext cx="914400" cy="548640"/>
            <a:chOff x="0" y="0"/>
            <a:chExt cx="1219200" cy="73152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19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21920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t="0" r="-26982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18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28700" y="2147035"/>
            <a:ext cx="9996200" cy="7111265"/>
            <a:chOff x="0" y="0"/>
            <a:chExt cx="13328267" cy="948168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3328267" cy="9481686"/>
            </a:xfrm>
            <a:custGeom>
              <a:avLst/>
              <a:gdLst/>
              <a:ahLst/>
              <a:cxnLst/>
              <a:rect r="r" b="b" t="t" l="l"/>
              <a:pathLst>
                <a:path h="9481686" w="13328267">
                  <a:moveTo>
                    <a:pt x="0" y="0"/>
                  </a:moveTo>
                  <a:lnTo>
                    <a:pt x="13328267" y="0"/>
                  </a:lnTo>
                  <a:lnTo>
                    <a:pt x="13328267" y="9481686"/>
                  </a:lnTo>
                  <a:lnTo>
                    <a:pt x="0" y="9481686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028700" y="2147035"/>
            <a:ext cx="9996200" cy="306079"/>
            <a:chOff x="0" y="0"/>
            <a:chExt cx="13328267" cy="40810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328267" cy="408106"/>
            </a:xfrm>
            <a:custGeom>
              <a:avLst/>
              <a:gdLst/>
              <a:ahLst/>
              <a:cxnLst/>
              <a:rect r="r" b="b" t="t" l="l"/>
              <a:pathLst>
                <a:path h="408106" w="13328267">
                  <a:moveTo>
                    <a:pt x="0" y="0"/>
                  </a:moveTo>
                  <a:lnTo>
                    <a:pt x="13328267" y="0"/>
                  </a:lnTo>
                  <a:lnTo>
                    <a:pt x="13328267" y="408106"/>
                  </a:lnTo>
                  <a:lnTo>
                    <a:pt x="0" y="408106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1999839" y="2719903"/>
            <a:ext cx="4825121" cy="5034751"/>
            <a:chOff x="0" y="0"/>
            <a:chExt cx="1297991" cy="135432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297991" cy="1354328"/>
            </a:xfrm>
            <a:custGeom>
              <a:avLst/>
              <a:gdLst/>
              <a:ahLst/>
              <a:cxnLst/>
              <a:rect r="r" b="b" t="t" l="l"/>
              <a:pathLst>
                <a:path h="1354328" w="1297991">
                  <a:moveTo>
                    <a:pt x="1297991" y="22463"/>
                  </a:moveTo>
                  <a:lnTo>
                    <a:pt x="1297991" y="1331865"/>
                  </a:lnTo>
                  <a:cubicBezTo>
                    <a:pt x="1297991" y="1337823"/>
                    <a:pt x="1295625" y="1343536"/>
                    <a:pt x="1291412" y="1347749"/>
                  </a:cubicBezTo>
                  <a:cubicBezTo>
                    <a:pt x="1287199" y="1351961"/>
                    <a:pt x="1281486" y="1354328"/>
                    <a:pt x="1275528" y="1354328"/>
                  </a:cubicBezTo>
                  <a:lnTo>
                    <a:pt x="22463" y="1354328"/>
                  </a:lnTo>
                  <a:cubicBezTo>
                    <a:pt x="16505" y="1354328"/>
                    <a:pt x="10792" y="1351961"/>
                    <a:pt x="6579" y="1347749"/>
                  </a:cubicBezTo>
                  <a:cubicBezTo>
                    <a:pt x="2367" y="1343536"/>
                    <a:pt x="0" y="1337823"/>
                    <a:pt x="0" y="1331865"/>
                  </a:cubicBezTo>
                  <a:lnTo>
                    <a:pt x="0" y="22463"/>
                  </a:lnTo>
                  <a:cubicBezTo>
                    <a:pt x="0" y="16505"/>
                    <a:pt x="2367" y="10792"/>
                    <a:pt x="6579" y="6579"/>
                  </a:cubicBezTo>
                  <a:cubicBezTo>
                    <a:pt x="10792" y="2367"/>
                    <a:pt x="16505" y="0"/>
                    <a:pt x="22463" y="0"/>
                  </a:cubicBezTo>
                  <a:lnTo>
                    <a:pt x="1275528" y="0"/>
                  </a:lnTo>
                  <a:cubicBezTo>
                    <a:pt x="1281486" y="0"/>
                    <a:pt x="1287199" y="2367"/>
                    <a:pt x="1291412" y="6579"/>
                  </a:cubicBezTo>
                  <a:cubicBezTo>
                    <a:pt x="1295625" y="10792"/>
                    <a:pt x="1297991" y="16505"/>
                    <a:pt x="1297991" y="22463"/>
                  </a:cubicBezTo>
                  <a:close/>
                </a:path>
              </a:pathLst>
            </a:custGeom>
            <a:solidFill>
              <a:srgbClr val="A6A6A6">
                <a:alpha val="51765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28575"/>
              <a:ext cx="1297991" cy="13829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19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11911523" y="2630385"/>
            <a:ext cx="4829851" cy="5026231"/>
          </a:xfrm>
          <a:custGeom>
            <a:avLst/>
            <a:gdLst/>
            <a:ahLst/>
            <a:cxnLst/>
            <a:rect r="r" b="b" t="t" l="l"/>
            <a:pathLst>
              <a:path h="5026231" w="4829851">
                <a:moveTo>
                  <a:pt x="0" y="0"/>
                </a:moveTo>
                <a:lnTo>
                  <a:pt x="4829851" y="0"/>
                </a:lnTo>
                <a:lnTo>
                  <a:pt x="4829851" y="5026230"/>
                </a:lnTo>
                <a:lnTo>
                  <a:pt x="0" y="50262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730" b="-37053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1275588" y="2672190"/>
            <a:ext cx="9260740" cy="6812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sz="24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Both of us learned how to implement automl algorithms, designing a search model based on simulated anneling from scratch.</a:t>
            </a:r>
          </a:p>
          <a:p>
            <a:pPr algn="l">
              <a:lnSpc>
                <a:spcPts val="3840"/>
              </a:lnSpc>
            </a:pPr>
          </a:p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sz="24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We have observed that distinct datasets prefer different model biases, which supports the No Free Lunch Theorem.</a:t>
            </a:r>
          </a:p>
          <a:p>
            <a:pPr algn="l">
              <a:lnSpc>
                <a:spcPts val="3840"/>
              </a:lnSpc>
            </a:pPr>
          </a:p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sz="24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It’s not always about the model. Hyperparameter tuning is also a key part of any ml project, and many thought should be poured into it. Even when using an AutoML algorithm.</a:t>
            </a:r>
          </a:p>
          <a:p>
            <a:pPr algn="l">
              <a:lnSpc>
                <a:spcPts val="3840"/>
              </a:lnSpc>
            </a:pPr>
          </a:p>
          <a:p>
            <a:pPr algn="l" marL="518160" indent="-259080" lvl="1">
              <a:lnSpc>
                <a:spcPts val="3840"/>
              </a:lnSpc>
              <a:buFont typeface="Arial"/>
              <a:buChar char="•"/>
            </a:pPr>
            <a:r>
              <a:rPr lang="en-US" sz="2400" i="true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With great power comes great responsibility. We shouldn’t abuse automl. Machine learning is 80% about understanding the problem. Automl is a helpful tool, but not one that should keep us from thinking.</a:t>
            </a:r>
          </a:p>
          <a:p>
            <a:pPr algn="l">
              <a:lnSpc>
                <a:spcPts val="384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B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19456" cy="10287000"/>
            <a:chOff x="0" y="0"/>
            <a:chExt cx="292608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2608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92608">
                  <a:moveTo>
                    <a:pt x="0" y="0"/>
                  </a:moveTo>
                  <a:lnTo>
                    <a:pt x="292608" y="0"/>
                  </a:lnTo>
                  <a:lnTo>
                    <a:pt x="292608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801600" y="-1828800"/>
            <a:ext cx="9144000" cy="9144000"/>
            <a:chOff x="0" y="0"/>
            <a:chExt cx="12192000" cy="12192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192000" cy="12192000"/>
            </a:xfrm>
            <a:custGeom>
              <a:avLst/>
              <a:gdLst/>
              <a:ahLst/>
              <a:cxnLst/>
              <a:rect r="r" b="b" t="t" l="l"/>
              <a:pathLst>
                <a:path h="12192000" w="12192000">
                  <a:moveTo>
                    <a:pt x="0" y="6096000"/>
                  </a:moveTo>
                  <a:cubicBezTo>
                    <a:pt x="0" y="2729230"/>
                    <a:pt x="2729230" y="0"/>
                    <a:pt x="6096000" y="0"/>
                  </a:cubicBezTo>
                  <a:cubicBezTo>
                    <a:pt x="9462770" y="0"/>
                    <a:pt x="12192000" y="2729230"/>
                    <a:pt x="12192000" y="6096000"/>
                  </a:cubicBezTo>
                  <a:cubicBezTo>
                    <a:pt x="12192000" y="9462770"/>
                    <a:pt x="9462770" y="12192000"/>
                    <a:pt x="6096000" y="12192000"/>
                  </a:cubicBezTo>
                  <a:cubicBezTo>
                    <a:pt x="2729230" y="12192000"/>
                    <a:pt x="0" y="9462770"/>
                    <a:pt x="0" y="6096000"/>
                  </a:cubicBezTo>
                  <a:close/>
                </a:path>
              </a:pathLst>
            </a:custGeom>
            <a:solidFill>
              <a:srgbClr val="0D9488">
                <a:alpha val="1176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80160" y="4023360"/>
            <a:ext cx="14630400" cy="1463040"/>
            <a:chOff x="0" y="0"/>
            <a:chExt cx="19507200" cy="19507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507200" cy="1950720"/>
            </a:xfrm>
            <a:custGeom>
              <a:avLst/>
              <a:gdLst/>
              <a:ahLst/>
              <a:cxnLst/>
              <a:rect r="r" b="b" t="t" l="l"/>
              <a:pathLst>
                <a:path h="1950720" w="19507200">
                  <a:moveTo>
                    <a:pt x="0" y="0"/>
                  </a:moveTo>
                  <a:lnTo>
                    <a:pt x="19507200" y="0"/>
                  </a:lnTo>
                  <a:lnTo>
                    <a:pt x="19507200" y="1950720"/>
                  </a:lnTo>
                  <a:lnTo>
                    <a:pt x="0" y="19507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144850" r="0" b="-14485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>
              <a:off x="0" y="-9525"/>
              <a:ext cx="19507200" cy="196024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8640"/>
                </a:lnSpc>
              </a:pPr>
              <a:r>
                <a:rPr lang="en-US" sz="72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Section I: Our algorithm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80160" y="5486400"/>
            <a:ext cx="12801600" cy="914400"/>
            <a:chOff x="0" y="0"/>
            <a:chExt cx="17068800" cy="12192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7068800" cy="1219200"/>
            </a:xfrm>
            <a:custGeom>
              <a:avLst/>
              <a:gdLst/>
              <a:ahLst/>
              <a:cxnLst/>
              <a:rect r="r" b="b" t="t" l="l"/>
              <a:pathLst>
                <a:path h="121920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22790" r="0" b="-22279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7068800" cy="1276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840"/>
                </a:lnSpc>
              </a:pPr>
              <a:r>
                <a:rPr lang="en-US" sz="3200">
                  <a:solidFill>
                    <a:srgbClr val="5EEAD4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Repository, approach, ML models used, and neighbor states generation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14400" y="9509760"/>
            <a:ext cx="12801600" cy="548640"/>
            <a:chOff x="0" y="0"/>
            <a:chExt cx="17068800" cy="73152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7068800" cy="731520"/>
            </a:xfrm>
            <a:custGeom>
              <a:avLst/>
              <a:gdLst/>
              <a:ahLst/>
              <a:cxnLst/>
              <a:rect r="r" b="b" t="t" l="l"/>
              <a:pathLst>
                <a:path h="73152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04650" r="0" b="-404650"/>
              </a:stretch>
            </a:blip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 •  Machine Learning (Advanced)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6824960" y="9509760"/>
            <a:ext cx="914400" cy="548640"/>
            <a:chOff x="0" y="0"/>
            <a:chExt cx="1219200" cy="73152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219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21920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t="0" r="-26982" b="0"/>
              </a:stretch>
            </a:blip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2</a:t>
              </a: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1280160" y="3062783"/>
            <a:ext cx="1097280" cy="777697"/>
          </a:xfrm>
          <a:custGeom>
            <a:avLst/>
            <a:gdLst/>
            <a:ahLst/>
            <a:cxnLst/>
            <a:rect r="r" b="b" t="t" l="l"/>
            <a:pathLst>
              <a:path h="777697" w="1097280">
                <a:moveTo>
                  <a:pt x="0" y="0"/>
                </a:moveTo>
                <a:lnTo>
                  <a:pt x="1097280" y="0"/>
                </a:lnTo>
                <a:lnTo>
                  <a:pt x="1097280" y="777697"/>
                </a:lnTo>
                <a:lnTo>
                  <a:pt x="0" y="7776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9728"/>
            <a:chOff x="0" y="0"/>
            <a:chExt cx="24384000" cy="1463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46304"/>
            </a:xfrm>
            <a:custGeom>
              <a:avLst/>
              <a:gdLst/>
              <a:ahLst/>
              <a:cxnLst/>
              <a:rect r="r" b="b" t="t" l="l"/>
              <a:pathLst>
                <a:path h="14630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97280" y="457200"/>
            <a:ext cx="16093440" cy="1005840"/>
            <a:chOff x="0" y="0"/>
            <a:chExt cx="21457920" cy="13411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4579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214579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61760" r="0" b="-26176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759"/>
                </a:lnSpc>
              </a:pPr>
              <a:r>
                <a:rPr lang="en-US" sz="48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GitHub Repository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824960" y="9509760"/>
            <a:ext cx="914400" cy="548640"/>
            <a:chOff x="0" y="0"/>
            <a:chExt cx="1219200" cy="7315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19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21920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t="0" r="-26982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3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315200" y="438721"/>
            <a:ext cx="967413" cy="967413"/>
            <a:chOff x="0" y="0"/>
            <a:chExt cx="1706880" cy="1706880"/>
          </a:xfrm>
        </p:grpSpPr>
        <p:sp>
          <p:nvSpPr>
            <p:cNvPr name="Freeform 11" id="11" descr="preencoded.png"/>
            <p:cNvSpPr/>
            <p:nvPr/>
          </p:nvSpPr>
          <p:spPr>
            <a:xfrm flipH="false" flipV="false" rot="0">
              <a:off x="0" y="0"/>
              <a:ext cx="1706880" cy="1706880"/>
            </a:xfrm>
            <a:custGeom>
              <a:avLst/>
              <a:gdLst/>
              <a:ahLst/>
              <a:cxnLst/>
              <a:rect r="r" b="b" t="t" l="l"/>
              <a:pathLst>
                <a:path h="1706880" w="1706880">
                  <a:moveTo>
                    <a:pt x="0" y="0"/>
                  </a:moveTo>
                  <a:lnTo>
                    <a:pt x="1706880" y="0"/>
                  </a:lnTo>
                  <a:lnTo>
                    <a:pt x="1706880" y="1706880"/>
                  </a:lnTo>
                  <a:lnTo>
                    <a:pt x="0" y="17068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1488454" y="1735128"/>
            <a:ext cx="6403915" cy="7502543"/>
          </a:xfrm>
          <a:custGeom>
            <a:avLst/>
            <a:gdLst/>
            <a:ahLst/>
            <a:cxnLst/>
            <a:rect r="r" b="b" t="t" l="l"/>
            <a:pathLst>
              <a:path h="7502543" w="6403915">
                <a:moveTo>
                  <a:pt x="0" y="0"/>
                </a:moveTo>
                <a:lnTo>
                  <a:pt x="6403915" y="0"/>
                </a:lnTo>
                <a:lnTo>
                  <a:pt x="6403915" y="7502544"/>
                </a:lnTo>
                <a:lnTo>
                  <a:pt x="0" y="75025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9846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663289" y="1735128"/>
            <a:ext cx="7355207" cy="7523172"/>
            <a:chOff x="0" y="0"/>
            <a:chExt cx="770304" cy="78789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70304" cy="787895"/>
            </a:xfrm>
            <a:custGeom>
              <a:avLst/>
              <a:gdLst/>
              <a:ahLst/>
              <a:cxnLst/>
              <a:rect r="r" b="b" t="t" l="l"/>
              <a:pathLst>
                <a:path h="787895" w="770304">
                  <a:moveTo>
                    <a:pt x="22104" y="0"/>
                  </a:moveTo>
                  <a:lnTo>
                    <a:pt x="748200" y="0"/>
                  </a:lnTo>
                  <a:cubicBezTo>
                    <a:pt x="760408" y="0"/>
                    <a:pt x="770304" y="9896"/>
                    <a:pt x="770304" y="22104"/>
                  </a:cubicBezTo>
                  <a:lnTo>
                    <a:pt x="770304" y="765791"/>
                  </a:lnTo>
                  <a:cubicBezTo>
                    <a:pt x="770304" y="771653"/>
                    <a:pt x="767976" y="777276"/>
                    <a:pt x="763830" y="781421"/>
                  </a:cubicBezTo>
                  <a:cubicBezTo>
                    <a:pt x="759685" y="785566"/>
                    <a:pt x="754063" y="787895"/>
                    <a:pt x="748200" y="787895"/>
                  </a:cubicBezTo>
                  <a:lnTo>
                    <a:pt x="22104" y="787895"/>
                  </a:lnTo>
                  <a:cubicBezTo>
                    <a:pt x="16242" y="787895"/>
                    <a:pt x="10619" y="785566"/>
                    <a:pt x="6474" y="781421"/>
                  </a:cubicBezTo>
                  <a:cubicBezTo>
                    <a:pt x="2329" y="777276"/>
                    <a:pt x="0" y="771653"/>
                    <a:pt x="0" y="765791"/>
                  </a:cubicBezTo>
                  <a:lnTo>
                    <a:pt x="0" y="22104"/>
                  </a:lnTo>
                  <a:cubicBezTo>
                    <a:pt x="0" y="9896"/>
                    <a:pt x="9896" y="0"/>
                    <a:pt x="2210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28575"/>
              <a:ext cx="770304" cy="8164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1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9140493" y="2156222"/>
            <a:ext cx="6400800" cy="731520"/>
            <a:chOff x="0" y="0"/>
            <a:chExt cx="8534400" cy="97536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534400" cy="975360"/>
            </a:xfrm>
            <a:custGeom>
              <a:avLst/>
              <a:gdLst/>
              <a:ahLst/>
              <a:cxnLst/>
              <a:rect r="r" b="b" t="t" l="l"/>
              <a:pathLst>
                <a:path h="975360" w="8534400">
                  <a:moveTo>
                    <a:pt x="0" y="0"/>
                  </a:moveTo>
                  <a:lnTo>
                    <a:pt x="8534400" y="0"/>
                  </a:lnTo>
                  <a:lnTo>
                    <a:pt x="853440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120494" r="0" b="-120494"/>
              </a:stretch>
            </a:blip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9525"/>
              <a:ext cx="8534400" cy="98488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359"/>
                </a:lnSpc>
              </a:pPr>
              <a:r>
                <a:rPr lang="en-US" b="true" sz="2799">
                  <a:solidFill>
                    <a:srgbClr val="000000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Workflow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0772818" y="3104212"/>
            <a:ext cx="3136150" cy="5617579"/>
            <a:chOff x="0" y="0"/>
            <a:chExt cx="4181534" cy="7490105"/>
          </a:xfrm>
        </p:grpSpPr>
        <p:grpSp>
          <p:nvGrpSpPr>
            <p:cNvPr name="Group 20" id="20"/>
            <p:cNvGrpSpPr/>
            <p:nvPr/>
          </p:nvGrpSpPr>
          <p:grpSpPr>
            <a:xfrm rot="5400000">
              <a:off x="1711871" y="829032"/>
              <a:ext cx="757792" cy="271318"/>
              <a:chOff x="0" y="0"/>
              <a:chExt cx="2067015" cy="740069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2067015" cy="740069"/>
              </a:xfrm>
              <a:custGeom>
                <a:avLst/>
                <a:gdLst/>
                <a:ahLst/>
                <a:cxnLst/>
                <a:rect r="r" b="b" t="t" l="l"/>
                <a:pathLst>
                  <a:path h="740069" w="2067015">
                    <a:moveTo>
                      <a:pt x="1492975" y="0"/>
                    </a:moveTo>
                    <a:lnTo>
                      <a:pt x="1245325" y="0"/>
                    </a:lnTo>
                    <a:lnTo>
                      <a:pt x="1722845" y="308430"/>
                    </a:lnTo>
                    <a:lnTo>
                      <a:pt x="0" y="308430"/>
                    </a:lnTo>
                    <a:lnTo>
                      <a:pt x="0" y="431639"/>
                    </a:lnTo>
                    <a:lnTo>
                      <a:pt x="1722845" y="431639"/>
                    </a:lnTo>
                    <a:lnTo>
                      <a:pt x="1245325" y="740069"/>
                    </a:lnTo>
                    <a:lnTo>
                      <a:pt x="1492975" y="740069"/>
                    </a:lnTo>
                    <a:lnTo>
                      <a:pt x="2067015" y="369627"/>
                    </a:lnTo>
                    <a:close/>
                  </a:path>
                </a:pathLst>
              </a:custGeom>
              <a:solidFill>
                <a:srgbClr val="DC2626"/>
              </a:solidFill>
            </p:spPr>
          </p:sp>
        </p:grpSp>
        <p:sp>
          <p:nvSpPr>
            <p:cNvPr name="TextBox 22" id="22"/>
            <p:cNvSpPr txBox="true"/>
            <p:nvPr/>
          </p:nvSpPr>
          <p:spPr>
            <a:xfrm rot="0">
              <a:off x="0" y="-152400"/>
              <a:ext cx="4181534" cy="76425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58"/>
                </a:lnSpc>
              </a:pPr>
              <a:r>
                <a:rPr lang="en-US" sz="2599" i="true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raw</a:t>
              </a:r>
            </a:p>
            <a:p>
              <a:pPr algn="ctr">
                <a:lnSpc>
                  <a:spcPts val="4158"/>
                </a:lnSpc>
              </a:pPr>
            </a:p>
            <a:p>
              <a:pPr algn="ctr">
                <a:lnSpc>
                  <a:spcPts val="4158"/>
                </a:lnSpc>
              </a:pPr>
              <a:r>
                <a:rPr lang="en-US" sz="2599" i="true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preprocessing.ipynb</a:t>
              </a:r>
            </a:p>
            <a:p>
              <a:pPr algn="ctr">
                <a:lnSpc>
                  <a:spcPts val="4158"/>
                </a:lnSpc>
              </a:pPr>
            </a:p>
            <a:p>
              <a:pPr algn="ctr">
                <a:lnSpc>
                  <a:spcPts val="4158"/>
                </a:lnSpc>
              </a:pPr>
              <a:r>
                <a:rPr lang="en-US" sz="2599" i="true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processed</a:t>
              </a:r>
            </a:p>
            <a:p>
              <a:pPr algn="ctr">
                <a:lnSpc>
                  <a:spcPts val="4158"/>
                </a:lnSpc>
              </a:pPr>
            </a:p>
            <a:p>
              <a:pPr algn="ctr">
                <a:lnSpc>
                  <a:spcPts val="4158"/>
                </a:lnSpc>
              </a:pPr>
              <a:r>
                <a:rPr lang="en-US" sz="2599" i="true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automl.py</a:t>
              </a:r>
            </a:p>
            <a:p>
              <a:pPr algn="ctr">
                <a:lnSpc>
                  <a:spcPts val="4158"/>
                </a:lnSpc>
              </a:pPr>
            </a:p>
            <a:p>
              <a:pPr algn="ctr">
                <a:lnSpc>
                  <a:spcPts val="4158"/>
                </a:lnSpc>
              </a:pPr>
              <a:r>
                <a:rPr lang="en-US" sz="2599" i="true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results</a:t>
              </a:r>
            </a:p>
            <a:p>
              <a:pPr algn="ctr">
                <a:lnSpc>
                  <a:spcPts val="4158"/>
                </a:lnSpc>
              </a:pPr>
            </a:p>
            <a:p>
              <a:pPr algn="ctr">
                <a:lnSpc>
                  <a:spcPts val="4158"/>
                </a:lnSpc>
              </a:pPr>
              <a:r>
                <a:rPr lang="en-US" sz="2599" i="true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compare_results.ipynb</a:t>
              </a:r>
            </a:p>
          </p:txBody>
        </p:sp>
        <p:grpSp>
          <p:nvGrpSpPr>
            <p:cNvPr name="Group 23" id="23"/>
            <p:cNvGrpSpPr/>
            <p:nvPr/>
          </p:nvGrpSpPr>
          <p:grpSpPr>
            <a:xfrm rot="5400000">
              <a:off x="1711871" y="2183724"/>
              <a:ext cx="757792" cy="271318"/>
              <a:chOff x="0" y="0"/>
              <a:chExt cx="2067015" cy="740069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2067015" cy="740069"/>
              </a:xfrm>
              <a:custGeom>
                <a:avLst/>
                <a:gdLst/>
                <a:ahLst/>
                <a:cxnLst/>
                <a:rect r="r" b="b" t="t" l="l"/>
                <a:pathLst>
                  <a:path h="740069" w="2067015">
                    <a:moveTo>
                      <a:pt x="1492975" y="0"/>
                    </a:moveTo>
                    <a:lnTo>
                      <a:pt x="1245325" y="0"/>
                    </a:lnTo>
                    <a:lnTo>
                      <a:pt x="1722845" y="308430"/>
                    </a:lnTo>
                    <a:lnTo>
                      <a:pt x="0" y="308430"/>
                    </a:lnTo>
                    <a:lnTo>
                      <a:pt x="0" y="431639"/>
                    </a:lnTo>
                    <a:lnTo>
                      <a:pt x="1722845" y="431639"/>
                    </a:lnTo>
                    <a:lnTo>
                      <a:pt x="1245325" y="740069"/>
                    </a:lnTo>
                    <a:lnTo>
                      <a:pt x="1492975" y="740069"/>
                    </a:lnTo>
                    <a:lnTo>
                      <a:pt x="2067015" y="369627"/>
                    </a:lnTo>
                    <a:close/>
                  </a:path>
                </a:pathLst>
              </a:custGeom>
              <a:solidFill>
                <a:srgbClr val="FF9F59"/>
              </a:solidFill>
            </p:spPr>
          </p:sp>
        </p:grpSp>
        <p:grpSp>
          <p:nvGrpSpPr>
            <p:cNvPr name="Group 25" id="25"/>
            <p:cNvGrpSpPr/>
            <p:nvPr/>
          </p:nvGrpSpPr>
          <p:grpSpPr>
            <a:xfrm rot="5400000">
              <a:off x="1711871" y="3560240"/>
              <a:ext cx="757792" cy="271318"/>
              <a:chOff x="0" y="0"/>
              <a:chExt cx="2067015" cy="740069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2067015" cy="740069"/>
              </a:xfrm>
              <a:custGeom>
                <a:avLst/>
                <a:gdLst/>
                <a:ahLst/>
                <a:cxnLst/>
                <a:rect r="r" b="b" t="t" l="l"/>
                <a:pathLst>
                  <a:path h="740069" w="2067015">
                    <a:moveTo>
                      <a:pt x="1492975" y="0"/>
                    </a:moveTo>
                    <a:lnTo>
                      <a:pt x="1245325" y="0"/>
                    </a:lnTo>
                    <a:lnTo>
                      <a:pt x="1722845" y="308430"/>
                    </a:lnTo>
                    <a:lnTo>
                      <a:pt x="0" y="308430"/>
                    </a:lnTo>
                    <a:lnTo>
                      <a:pt x="0" y="431639"/>
                    </a:lnTo>
                    <a:lnTo>
                      <a:pt x="1722845" y="431639"/>
                    </a:lnTo>
                    <a:lnTo>
                      <a:pt x="1245325" y="740069"/>
                    </a:lnTo>
                    <a:lnTo>
                      <a:pt x="1492975" y="740069"/>
                    </a:lnTo>
                    <a:lnTo>
                      <a:pt x="2067015" y="369627"/>
                    </a:lnTo>
                    <a:close/>
                  </a:path>
                </a:pathLst>
              </a:custGeom>
              <a:solidFill>
                <a:srgbClr val="FF9F59"/>
              </a:solidFill>
            </p:spPr>
          </p:sp>
        </p:grpSp>
        <p:grpSp>
          <p:nvGrpSpPr>
            <p:cNvPr name="Group 27" id="27"/>
            <p:cNvGrpSpPr/>
            <p:nvPr/>
          </p:nvGrpSpPr>
          <p:grpSpPr>
            <a:xfrm rot="5400000">
              <a:off x="1711871" y="5003832"/>
              <a:ext cx="757792" cy="271318"/>
              <a:chOff x="0" y="0"/>
              <a:chExt cx="2067015" cy="740069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2067015" cy="740069"/>
              </a:xfrm>
              <a:custGeom>
                <a:avLst/>
                <a:gdLst/>
                <a:ahLst/>
                <a:cxnLst/>
                <a:rect r="r" b="b" t="t" l="l"/>
                <a:pathLst>
                  <a:path h="740069" w="2067015">
                    <a:moveTo>
                      <a:pt x="1492975" y="0"/>
                    </a:moveTo>
                    <a:lnTo>
                      <a:pt x="1245325" y="0"/>
                    </a:lnTo>
                    <a:lnTo>
                      <a:pt x="1722845" y="308430"/>
                    </a:lnTo>
                    <a:lnTo>
                      <a:pt x="0" y="308430"/>
                    </a:lnTo>
                    <a:lnTo>
                      <a:pt x="0" y="431639"/>
                    </a:lnTo>
                    <a:lnTo>
                      <a:pt x="1722845" y="431639"/>
                    </a:lnTo>
                    <a:lnTo>
                      <a:pt x="1245325" y="740069"/>
                    </a:lnTo>
                    <a:lnTo>
                      <a:pt x="1492975" y="740069"/>
                    </a:lnTo>
                    <a:lnTo>
                      <a:pt x="2067015" y="369627"/>
                    </a:lnTo>
                    <a:close/>
                  </a:path>
                </a:pathLst>
              </a:custGeom>
              <a:solidFill>
                <a:srgbClr val="16A34A"/>
              </a:solidFill>
            </p:spPr>
          </p:sp>
        </p:grpSp>
        <p:grpSp>
          <p:nvGrpSpPr>
            <p:cNvPr name="Group 29" id="29"/>
            <p:cNvGrpSpPr/>
            <p:nvPr/>
          </p:nvGrpSpPr>
          <p:grpSpPr>
            <a:xfrm rot="5400000">
              <a:off x="1711871" y="6383924"/>
              <a:ext cx="757792" cy="271318"/>
              <a:chOff x="0" y="0"/>
              <a:chExt cx="2067015" cy="740069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2067015" cy="740069"/>
              </a:xfrm>
              <a:custGeom>
                <a:avLst/>
                <a:gdLst/>
                <a:ahLst/>
                <a:cxnLst/>
                <a:rect r="r" b="b" t="t" l="l"/>
                <a:pathLst>
                  <a:path h="740069" w="2067015">
                    <a:moveTo>
                      <a:pt x="1492975" y="0"/>
                    </a:moveTo>
                    <a:lnTo>
                      <a:pt x="1245325" y="0"/>
                    </a:lnTo>
                    <a:lnTo>
                      <a:pt x="1722845" y="308430"/>
                    </a:lnTo>
                    <a:lnTo>
                      <a:pt x="0" y="308430"/>
                    </a:lnTo>
                    <a:lnTo>
                      <a:pt x="0" y="431639"/>
                    </a:lnTo>
                    <a:lnTo>
                      <a:pt x="1722845" y="431639"/>
                    </a:lnTo>
                    <a:lnTo>
                      <a:pt x="1245325" y="740069"/>
                    </a:lnTo>
                    <a:lnTo>
                      <a:pt x="1492975" y="740069"/>
                    </a:lnTo>
                    <a:lnTo>
                      <a:pt x="2067015" y="369627"/>
                    </a:lnTo>
                    <a:close/>
                  </a:path>
                </a:pathLst>
              </a:custGeom>
              <a:solidFill>
                <a:srgbClr val="16A34A"/>
              </a:solidFill>
            </p:spPr>
          </p:sp>
        </p:grpSp>
      </p:grpSp>
      <p:grpSp>
        <p:nvGrpSpPr>
          <p:cNvPr name="Group 31" id="31"/>
          <p:cNvGrpSpPr/>
          <p:nvPr/>
        </p:nvGrpSpPr>
        <p:grpSpPr>
          <a:xfrm rot="0">
            <a:off x="914400" y="9509760"/>
            <a:ext cx="12801600" cy="548640"/>
            <a:chOff x="0" y="0"/>
            <a:chExt cx="17068800" cy="73152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7068800" cy="731520"/>
            </a:xfrm>
            <a:custGeom>
              <a:avLst/>
              <a:gdLst/>
              <a:ahLst/>
              <a:cxnLst/>
              <a:rect r="r" b="b" t="t" l="l"/>
              <a:pathLst>
                <a:path h="73152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04650" r="0" b="-404650"/>
              </a:stretch>
            </a:blip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9728"/>
            <a:chOff x="0" y="0"/>
            <a:chExt cx="24384000" cy="1463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46304"/>
            </a:xfrm>
            <a:custGeom>
              <a:avLst/>
              <a:gdLst/>
              <a:ahLst/>
              <a:cxnLst/>
              <a:rect r="r" b="b" t="t" l="l"/>
              <a:pathLst>
                <a:path h="14630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97280" y="457200"/>
            <a:ext cx="16093440" cy="1005840"/>
            <a:chOff x="0" y="0"/>
            <a:chExt cx="21457920" cy="13411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4579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214579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61760" r="0" b="-26176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759"/>
                </a:lnSpc>
              </a:pPr>
              <a:r>
                <a:rPr lang="en-US" sz="48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Simulated annealing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824960" y="9509760"/>
            <a:ext cx="914400" cy="548640"/>
            <a:chOff x="0" y="0"/>
            <a:chExt cx="1219200" cy="7315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19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21920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t="0" r="-26982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4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14400" y="9509760"/>
            <a:ext cx="12801600" cy="548640"/>
            <a:chOff x="0" y="0"/>
            <a:chExt cx="17068800" cy="73152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068800" cy="731520"/>
            </a:xfrm>
            <a:custGeom>
              <a:avLst/>
              <a:gdLst/>
              <a:ahLst/>
              <a:cxnLst/>
              <a:rect r="r" b="b" t="t" l="l"/>
              <a:pathLst>
                <a:path h="73152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04650" r="0" b="-40465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8362950" y="1702258"/>
            <a:ext cx="8753987" cy="6981305"/>
          </a:xfrm>
          <a:custGeom>
            <a:avLst/>
            <a:gdLst/>
            <a:ahLst/>
            <a:cxnLst/>
            <a:rect r="r" b="b" t="t" l="l"/>
            <a:pathLst>
              <a:path h="6981305" w="8753987">
                <a:moveTo>
                  <a:pt x="0" y="0"/>
                </a:moveTo>
                <a:lnTo>
                  <a:pt x="8753987" y="0"/>
                </a:lnTo>
                <a:lnTo>
                  <a:pt x="8753987" y="6981305"/>
                </a:lnTo>
                <a:lnTo>
                  <a:pt x="0" y="69813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8534528" y="8845488"/>
            <a:ext cx="8410831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u="sng">
                <a:solidFill>
                  <a:srgbClr val="A6A6A6"/>
                </a:solidFill>
                <a:latin typeface="Calibri (MS)"/>
                <a:ea typeface="Calibri (MS)"/>
                <a:cs typeface="Calibri (MS)"/>
                <a:sym typeface="Calibri (MS)"/>
                <a:hlinkClick r:id="rId5" tooltip="https://www.cs.us.es/~fsancho/Blog/posts/Simulated_Annealing_in_NetLogo.md"/>
              </a:rPr>
              <a:t>https://www.cs.us.es/~fsancho/Blog/posts/Simulated_Annealing_in_NetLogo.md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16355" y="8493063"/>
            <a:ext cx="5902074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u="sng">
                <a:solidFill>
                  <a:srgbClr val="A6A6A6"/>
                </a:solidFill>
                <a:latin typeface="Calibri (MS)"/>
                <a:ea typeface="Calibri (MS)"/>
                <a:cs typeface="Calibri (MS)"/>
                <a:sym typeface="Calibri (MS)"/>
              </a:rPr>
              <a:t>https://www.researchgate.net/figure/The-pseudo-code-of-simulated-annealing-algorithm_fig2_309537833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316355" y="1702258"/>
            <a:ext cx="5912799" cy="6581255"/>
            <a:chOff x="0" y="0"/>
            <a:chExt cx="7883732" cy="8775006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7883732" cy="8775006"/>
              <a:chOff x="0" y="0"/>
              <a:chExt cx="1282856" cy="1427886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1282856" cy="1427886"/>
              </a:xfrm>
              <a:custGeom>
                <a:avLst/>
                <a:gdLst/>
                <a:ahLst/>
                <a:cxnLst/>
                <a:rect r="r" b="b" t="t" l="l"/>
                <a:pathLst>
                  <a:path h="1427886" w="1282856">
                    <a:moveTo>
                      <a:pt x="66777" y="0"/>
                    </a:moveTo>
                    <a:lnTo>
                      <a:pt x="1216079" y="0"/>
                    </a:lnTo>
                    <a:cubicBezTo>
                      <a:pt x="1252959" y="0"/>
                      <a:pt x="1282856" y="29897"/>
                      <a:pt x="1282856" y="66777"/>
                    </a:cubicBezTo>
                    <a:lnTo>
                      <a:pt x="1282856" y="1361109"/>
                    </a:lnTo>
                    <a:cubicBezTo>
                      <a:pt x="1282856" y="1397989"/>
                      <a:pt x="1252959" y="1427886"/>
                      <a:pt x="1216079" y="1427886"/>
                    </a:cubicBezTo>
                    <a:lnTo>
                      <a:pt x="66777" y="1427886"/>
                    </a:lnTo>
                    <a:cubicBezTo>
                      <a:pt x="29897" y="1427886"/>
                      <a:pt x="0" y="1397989"/>
                      <a:pt x="0" y="1361109"/>
                    </a:cubicBezTo>
                    <a:lnTo>
                      <a:pt x="0" y="66777"/>
                    </a:lnTo>
                    <a:cubicBezTo>
                      <a:pt x="0" y="29897"/>
                      <a:pt x="29897" y="0"/>
                      <a:pt x="6677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152400"/>
                <a:ext cx="1282856" cy="1580286"/>
              </a:xfrm>
              <a:prstGeom prst="rect">
                <a:avLst/>
              </a:prstGeom>
            </p:spPr>
            <p:txBody>
              <a:bodyPr anchor="ctr" rtlCol="false" tIns="61667" lIns="61667" bIns="61667" rIns="61667"/>
              <a:lstStyle/>
              <a:p>
                <a:pPr algn="ctr">
                  <a:lnSpc>
                    <a:spcPts val="4158"/>
                  </a:lnSpc>
                </a:pPr>
              </a:p>
            </p:txBody>
          </p:sp>
        </p:grpSp>
        <p:sp>
          <p:nvSpPr>
            <p:cNvPr name="Freeform 20" id="20"/>
            <p:cNvSpPr/>
            <p:nvPr/>
          </p:nvSpPr>
          <p:spPr>
            <a:xfrm flipH="false" flipV="false" rot="0">
              <a:off x="523325" y="487635"/>
              <a:ext cx="6930956" cy="7953903"/>
            </a:xfrm>
            <a:custGeom>
              <a:avLst/>
              <a:gdLst/>
              <a:ahLst/>
              <a:cxnLst/>
              <a:rect r="r" b="b" t="t" l="l"/>
              <a:pathLst>
                <a:path h="7953903" w="6930956">
                  <a:moveTo>
                    <a:pt x="0" y="0"/>
                  </a:moveTo>
                  <a:lnTo>
                    <a:pt x="6930956" y="0"/>
                  </a:lnTo>
                  <a:lnTo>
                    <a:pt x="6930956" y="7953903"/>
                  </a:lnTo>
                  <a:lnTo>
                    <a:pt x="0" y="79539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000" t="-1776" r="-47450" b="-27582"/>
              </a:stretch>
            </a:blip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1760365" y="6917871"/>
              <a:ext cx="4730553" cy="915014"/>
            </a:xfrm>
            <a:custGeom>
              <a:avLst/>
              <a:gdLst/>
              <a:ahLst/>
              <a:cxnLst/>
              <a:rect r="r" b="b" t="t" l="l"/>
              <a:pathLst>
                <a:path h="915014" w="4730553">
                  <a:moveTo>
                    <a:pt x="0" y="0"/>
                  </a:moveTo>
                  <a:lnTo>
                    <a:pt x="4730554" y="0"/>
                  </a:lnTo>
                  <a:lnTo>
                    <a:pt x="4730554" y="915015"/>
                  </a:lnTo>
                  <a:lnTo>
                    <a:pt x="0" y="9150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3537" t="-907624" r="-113965" b="-116848"/>
              </a:stretch>
            </a:blip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3677560" y="1691305"/>
              <a:ext cx="448082" cy="614870"/>
            </a:xfrm>
            <a:custGeom>
              <a:avLst/>
              <a:gdLst/>
              <a:ahLst/>
              <a:cxnLst/>
              <a:rect r="r" b="b" t="t" l="l"/>
              <a:pathLst>
                <a:path h="614870" w="448082">
                  <a:moveTo>
                    <a:pt x="0" y="0"/>
                  </a:moveTo>
                  <a:lnTo>
                    <a:pt x="448082" y="0"/>
                  </a:lnTo>
                  <a:lnTo>
                    <a:pt x="448082" y="614870"/>
                  </a:lnTo>
                  <a:lnTo>
                    <a:pt x="0" y="614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49303" t="-321298" r="-2146950" b="-1252078"/>
              </a:stretch>
            </a:blip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636795" y="7839103"/>
              <a:ext cx="4730553" cy="602435"/>
            </a:xfrm>
            <a:custGeom>
              <a:avLst/>
              <a:gdLst/>
              <a:ahLst/>
              <a:cxnLst/>
              <a:rect r="r" b="b" t="t" l="l"/>
              <a:pathLst>
                <a:path h="602435" w="4730553">
                  <a:moveTo>
                    <a:pt x="0" y="0"/>
                  </a:moveTo>
                  <a:lnTo>
                    <a:pt x="4730553" y="0"/>
                  </a:lnTo>
                  <a:lnTo>
                    <a:pt x="4730553" y="602435"/>
                  </a:lnTo>
                  <a:lnTo>
                    <a:pt x="0" y="6024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3537" t="-1588574" r="-113965" b="-19341"/>
              </a:stretch>
            </a:blip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636795" y="2427802"/>
              <a:ext cx="6817486" cy="5179034"/>
            </a:xfrm>
            <a:custGeom>
              <a:avLst/>
              <a:gdLst/>
              <a:ahLst/>
              <a:cxnLst/>
              <a:rect r="r" b="b" t="t" l="l"/>
              <a:pathLst>
                <a:path h="5179034" w="6817486">
                  <a:moveTo>
                    <a:pt x="0" y="0"/>
                  </a:moveTo>
                  <a:lnTo>
                    <a:pt x="6817486" y="0"/>
                  </a:lnTo>
                  <a:lnTo>
                    <a:pt x="6817486" y="5179034"/>
                  </a:lnTo>
                  <a:lnTo>
                    <a:pt x="0" y="51790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385" t="-203624" r="-251487" b="-162200"/>
              </a:stretch>
            </a:blipFill>
          </p:spPr>
        </p:sp>
        <p:sp>
          <p:nvSpPr>
            <p:cNvPr name="Freeform 25" id="25"/>
            <p:cNvSpPr/>
            <p:nvPr/>
          </p:nvSpPr>
          <p:spPr>
            <a:xfrm flipH="false" flipV="false" rot="-10800000">
              <a:off x="683045" y="7224233"/>
              <a:ext cx="278124" cy="614870"/>
            </a:xfrm>
            <a:custGeom>
              <a:avLst/>
              <a:gdLst/>
              <a:ahLst/>
              <a:cxnLst/>
              <a:rect r="r" b="b" t="t" l="l"/>
              <a:pathLst>
                <a:path h="614870" w="278124">
                  <a:moveTo>
                    <a:pt x="0" y="0"/>
                  </a:moveTo>
                  <a:lnTo>
                    <a:pt x="278124" y="0"/>
                  </a:lnTo>
                  <a:lnTo>
                    <a:pt x="278124" y="614870"/>
                  </a:lnTo>
                  <a:lnTo>
                    <a:pt x="0" y="614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79432" t="-321298" r="-3520031" b="-1252078"/>
              </a:stretch>
            </a:blipFill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1025618" y="3023670"/>
              <a:ext cx="4598438" cy="3525752"/>
            </a:xfrm>
            <a:custGeom>
              <a:avLst/>
              <a:gdLst/>
              <a:ahLst/>
              <a:cxnLst/>
              <a:rect r="r" b="b" t="t" l="l"/>
              <a:pathLst>
                <a:path h="3525752" w="4598438">
                  <a:moveTo>
                    <a:pt x="0" y="0"/>
                  </a:moveTo>
                  <a:lnTo>
                    <a:pt x="4598438" y="0"/>
                  </a:lnTo>
                  <a:lnTo>
                    <a:pt x="4598438" y="3525751"/>
                  </a:lnTo>
                  <a:lnTo>
                    <a:pt x="0" y="35257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36904" t="-84885" r="-86847" b="-106941"/>
              </a:stretch>
            </a:blip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1101155" y="6602391"/>
              <a:ext cx="3639533" cy="589093"/>
            </a:xfrm>
            <a:custGeom>
              <a:avLst/>
              <a:gdLst/>
              <a:ahLst/>
              <a:cxnLst/>
              <a:rect r="r" b="b" t="t" l="l"/>
              <a:pathLst>
                <a:path h="589093" w="3639533">
                  <a:moveTo>
                    <a:pt x="0" y="0"/>
                  </a:moveTo>
                  <a:lnTo>
                    <a:pt x="3639533" y="0"/>
                  </a:lnTo>
                  <a:lnTo>
                    <a:pt x="3639533" y="589093"/>
                  </a:lnTo>
                  <a:lnTo>
                    <a:pt x="0" y="5890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4167" t="-1196001" r="-125667" b="-185747"/>
              </a:stretch>
            </a:blipFill>
          </p:spPr>
        </p:sp>
        <p:sp>
          <p:nvSpPr>
            <p:cNvPr name="Freeform 28" id="28"/>
            <p:cNvSpPr/>
            <p:nvPr/>
          </p:nvSpPr>
          <p:spPr>
            <a:xfrm flipH="false" flipV="false" rot="0">
              <a:off x="647934" y="2409790"/>
              <a:ext cx="6577732" cy="567629"/>
            </a:xfrm>
            <a:custGeom>
              <a:avLst/>
              <a:gdLst/>
              <a:ahLst/>
              <a:cxnLst/>
              <a:rect r="r" b="b" t="t" l="l"/>
              <a:pathLst>
                <a:path h="567629" w="6577732">
                  <a:moveTo>
                    <a:pt x="0" y="0"/>
                  </a:moveTo>
                  <a:lnTo>
                    <a:pt x="6577732" y="0"/>
                  </a:lnTo>
                  <a:lnTo>
                    <a:pt x="6577732" y="567629"/>
                  </a:lnTo>
                  <a:lnTo>
                    <a:pt x="0" y="5676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886" t="-436394" r="-53536" b="-1276249"/>
              </a:stretch>
            </a:blip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2191666" y="3112105"/>
              <a:ext cx="84002" cy="196336"/>
            </a:xfrm>
            <a:custGeom>
              <a:avLst/>
              <a:gdLst/>
              <a:ahLst/>
              <a:cxnLst/>
              <a:rect r="r" b="b" t="t" l="l"/>
              <a:pathLst>
                <a:path h="196336" w="84002">
                  <a:moveTo>
                    <a:pt x="0" y="0"/>
                  </a:moveTo>
                  <a:lnTo>
                    <a:pt x="84002" y="0"/>
                  </a:lnTo>
                  <a:lnTo>
                    <a:pt x="84002" y="196336"/>
                  </a:lnTo>
                  <a:lnTo>
                    <a:pt x="0" y="1963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7337" t="-203624" r="-981423" b="-162200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9728"/>
            <a:chOff x="0" y="0"/>
            <a:chExt cx="24384000" cy="1463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46304"/>
            </a:xfrm>
            <a:custGeom>
              <a:avLst/>
              <a:gdLst/>
              <a:ahLst/>
              <a:cxnLst/>
              <a:rect r="r" b="b" t="t" l="l"/>
              <a:pathLst>
                <a:path h="14630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97280" y="457200"/>
            <a:ext cx="16093440" cy="1005840"/>
            <a:chOff x="0" y="0"/>
            <a:chExt cx="21457920" cy="13411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4579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214579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61760" r="0" b="-26176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759"/>
                </a:lnSpc>
              </a:pPr>
              <a:r>
                <a:rPr lang="en-US" sz="48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Simulated annealing, but with a twist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824960" y="9509760"/>
            <a:ext cx="914400" cy="548640"/>
            <a:chOff x="0" y="0"/>
            <a:chExt cx="1219200" cy="7315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19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21920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t="0" r="-26982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5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97280" y="5433395"/>
            <a:ext cx="5120640" cy="3150535"/>
            <a:chOff x="0" y="0"/>
            <a:chExt cx="6827520" cy="420071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827520" cy="4200714"/>
            </a:xfrm>
            <a:custGeom>
              <a:avLst/>
              <a:gdLst/>
              <a:ahLst/>
              <a:cxnLst/>
              <a:rect r="r" b="b" t="t" l="l"/>
              <a:pathLst>
                <a:path h="4200714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4200714"/>
                  </a:lnTo>
                  <a:lnTo>
                    <a:pt x="0" y="420071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463040" y="5766435"/>
            <a:ext cx="4389120" cy="537210"/>
            <a:chOff x="0" y="0"/>
            <a:chExt cx="5852160" cy="71628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852160" cy="716280"/>
            </a:xfrm>
            <a:custGeom>
              <a:avLst/>
              <a:gdLst/>
              <a:ahLst/>
              <a:cxnLst/>
              <a:rect r="r" b="b" t="t" l="l"/>
              <a:pathLst>
                <a:path h="716280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99622" r="0" b="-118771"/>
              </a:stretch>
            </a:blip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000"/>
                </a:lnSpc>
              </a:pPr>
              <a:r>
                <a:rPr lang="en-US" sz="25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Solution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14400" y="9509760"/>
            <a:ext cx="12801600" cy="548640"/>
            <a:chOff x="0" y="0"/>
            <a:chExt cx="17068800" cy="73152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7068800" cy="731520"/>
            </a:xfrm>
            <a:custGeom>
              <a:avLst/>
              <a:gdLst/>
              <a:ahLst/>
              <a:cxnLst/>
              <a:rect r="r" b="b" t="t" l="l"/>
              <a:pathLst>
                <a:path h="73152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04650" r="0" b="-404650"/>
              </a:stretch>
            </a:blip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97280" y="1746228"/>
            <a:ext cx="5120640" cy="3383280"/>
            <a:chOff x="0" y="0"/>
            <a:chExt cx="6827520" cy="451104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827520" cy="4511040"/>
            </a:xfrm>
            <a:custGeom>
              <a:avLst/>
              <a:gdLst/>
              <a:ahLst/>
              <a:cxnLst/>
              <a:rect r="r" b="b" t="t" l="l"/>
              <a:pathLst>
                <a:path h="451104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0F1B2D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463040" y="2714927"/>
            <a:ext cx="4389120" cy="2170789"/>
            <a:chOff x="0" y="0"/>
            <a:chExt cx="5852160" cy="289438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852160" cy="2894385"/>
            </a:xfrm>
            <a:custGeom>
              <a:avLst/>
              <a:gdLst/>
              <a:ahLst/>
              <a:cxnLst/>
              <a:rect r="r" b="b" t="t" l="l"/>
              <a:pathLst>
                <a:path h="2894385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2894385"/>
                  </a:lnTo>
                  <a:lnTo>
                    <a:pt x="0" y="28943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80992" r="-212500" b="-65237"/>
              </a:stretch>
            </a:blip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47625"/>
              <a:ext cx="5852160" cy="29420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FFFF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If we consider all neighbor states equiprobable, the probability of a model being changed depends on how many possible hyperparameter neighbor states each specific model allows.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463040" y="6458406"/>
            <a:ext cx="4389120" cy="1142089"/>
            <a:chOff x="0" y="0"/>
            <a:chExt cx="5852160" cy="152278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5852160" cy="1522785"/>
            </a:xfrm>
            <a:custGeom>
              <a:avLst/>
              <a:gdLst/>
              <a:ahLst/>
              <a:cxnLst/>
              <a:rect r="r" b="b" t="t" l="l"/>
              <a:pathLst>
                <a:path h="1522785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1522785"/>
                  </a:lnTo>
                  <a:lnTo>
                    <a:pt x="0" y="15227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153943" r="-212500" b="-214070"/>
              </a:stretch>
            </a:blip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5852160" cy="15704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0F1B2D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Initial p</a:t>
              </a:r>
              <a:r>
                <a:rPr lang="en-US" sz="2300">
                  <a:solidFill>
                    <a:srgbClr val="0F1B2D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robabilistic choice on each iteration between change of models vs change of hyperparameters.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463040" y="2025317"/>
            <a:ext cx="4389120" cy="537210"/>
            <a:chOff x="0" y="0"/>
            <a:chExt cx="5852160" cy="71628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5852160" cy="716280"/>
            </a:xfrm>
            <a:custGeom>
              <a:avLst/>
              <a:gdLst/>
              <a:ahLst/>
              <a:cxnLst/>
              <a:rect r="r" b="b" t="t" l="l"/>
              <a:pathLst>
                <a:path h="716280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99622" r="0" b="-118771"/>
              </a:stretch>
            </a:blip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000"/>
                </a:lnSpc>
              </a:pPr>
              <a:r>
                <a:rPr lang="en-US" sz="25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Problem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9728"/>
            <a:chOff x="0" y="0"/>
            <a:chExt cx="24384000" cy="1463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46304"/>
            </a:xfrm>
            <a:custGeom>
              <a:avLst/>
              <a:gdLst/>
              <a:ahLst/>
              <a:cxnLst/>
              <a:rect r="r" b="b" t="t" l="l"/>
              <a:pathLst>
                <a:path h="14630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97280" y="457200"/>
            <a:ext cx="16093440" cy="1005840"/>
            <a:chOff x="0" y="0"/>
            <a:chExt cx="21457920" cy="13411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4579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214579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61760" r="0" b="-26176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759"/>
                </a:lnSpc>
              </a:pPr>
              <a:r>
                <a:rPr lang="en-US" sz="48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Simulated annealing, but with a twist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824960" y="9509760"/>
            <a:ext cx="914400" cy="548640"/>
            <a:chOff x="0" y="0"/>
            <a:chExt cx="1219200" cy="7315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19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21920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t="0" r="-26982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5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97280" y="5433395"/>
            <a:ext cx="5120640" cy="3150535"/>
            <a:chOff x="0" y="0"/>
            <a:chExt cx="6827520" cy="420071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827520" cy="4200714"/>
            </a:xfrm>
            <a:custGeom>
              <a:avLst/>
              <a:gdLst/>
              <a:ahLst/>
              <a:cxnLst/>
              <a:rect r="r" b="b" t="t" l="l"/>
              <a:pathLst>
                <a:path h="4200714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4200714"/>
                  </a:lnTo>
                  <a:lnTo>
                    <a:pt x="0" y="4200714"/>
                  </a:ln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463040" y="5766435"/>
            <a:ext cx="4389120" cy="537210"/>
            <a:chOff x="0" y="0"/>
            <a:chExt cx="5852160" cy="71628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852160" cy="716280"/>
            </a:xfrm>
            <a:custGeom>
              <a:avLst/>
              <a:gdLst/>
              <a:ahLst/>
              <a:cxnLst/>
              <a:rect r="r" b="b" t="t" l="l"/>
              <a:pathLst>
                <a:path h="716280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99622" r="0" b="-118771"/>
              </a:stretch>
            </a:blip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000"/>
                </a:lnSpc>
              </a:pPr>
              <a:r>
                <a:rPr lang="en-US" sz="2500" b="true">
                  <a:solidFill>
                    <a:srgbClr val="0F1B2D">
                      <a:alpha val="49804"/>
                    </a:srgbClr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Solution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14400" y="9509760"/>
            <a:ext cx="12801600" cy="548640"/>
            <a:chOff x="0" y="0"/>
            <a:chExt cx="17068800" cy="73152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7068800" cy="731520"/>
            </a:xfrm>
            <a:custGeom>
              <a:avLst/>
              <a:gdLst/>
              <a:ahLst/>
              <a:cxnLst/>
              <a:rect r="r" b="b" t="t" l="l"/>
              <a:pathLst>
                <a:path h="73152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04650" r="0" b="-404650"/>
              </a:stretch>
            </a:blip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97280" y="1746228"/>
            <a:ext cx="5120640" cy="3383280"/>
            <a:chOff x="0" y="0"/>
            <a:chExt cx="6827520" cy="451104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827520" cy="4511040"/>
            </a:xfrm>
            <a:custGeom>
              <a:avLst/>
              <a:gdLst/>
              <a:ahLst/>
              <a:cxnLst/>
              <a:rect r="r" b="b" t="t" l="l"/>
              <a:pathLst>
                <a:path h="451104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0F1B2D">
                <a:alpha val="49804"/>
              </a:srgbClr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463040" y="2714927"/>
            <a:ext cx="4389120" cy="2170789"/>
            <a:chOff x="0" y="0"/>
            <a:chExt cx="5852160" cy="289438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852160" cy="2894385"/>
            </a:xfrm>
            <a:custGeom>
              <a:avLst/>
              <a:gdLst/>
              <a:ahLst/>
              <a:cxnLst/>
              <a:rect r="r" b="b" t="t" l="l"/>
              <a:pathLst>
                <a:path h="2894385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2894385"/>
                  </a:lnTo>
                  <a:lnTo>
                    <a:pt x="0" y="28943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80992" r="-212500" b="-65237"/>
              </a:stretch>
            </a:blip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47625"/>
              <a:ext cx="5852160" cy="29420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FFFFFF">
                      <a:alpha val="49804"/>
                    </a:srgbClr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If we consider all neighbor states equiprobable, the probability of a model being changed depends on how many possible hyperparameter neighbor states each specific model allows.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463040" y="6458406"/>
            <a:ext cx="4389120" cy="1142089"/>
            <a:chOff x="0" y="0"/>
            <a:chExt cx="5852160" cy="152278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5852160" cy="1522785"/>
            </a:xfrm>
            <a:custGeom>
              <a:avLst/>
              <a:gdLst/>
              <a:ahLst/>
              <a:cxnLst/>
              <a:rect r="r" b="b" t="t" l="l"/>
              <a:pathLst>
                <a:path h="1522785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1522785"/>
                  </a:lnTo>
                  <a:lnTo>
                    <a:pt x="0" y="15227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153943" r="-212500" b="-214070"/>
              </a:stretch>
            </a:blip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5852160" cy="15704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0F1B2D">
                      <a:alpha val="49804"/>
                    </a:srgbClr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Initial p</a:t>
              </a:r>
              <a:r>
                <a:rPr lang="en-US" sz="2300">
                  <a:solidFill>
                    <a:srgbClr val="0F1B2D">
                      <a:alpha val="49804"/>
                    </a:srgbClr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robabilistic choice on each iteration between change of models vs change of hyperparameters.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463040" y="2025317"/>
            <a:ext cx="4389120" cy="537210"/>
            <a:chOff x="0" y="0"/>
            <a:chExt cx="5852160" cy="71628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5852160" cy="716280"/>
            </a:xfrm>
            <a:custGeom>
              <a:avLst/>
              <a:gdLst/>
              <a:ahLst/>
              <a:cxnLst/>
              <a:rect r="r" b="b" t="t" l="l"/>
              <a:pathLst>
                <a:path h="716280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99622" r="0" b="-118771"/>
              </a:stretch>
            </a:blip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000"/>
                </a:lnSpc>
              </a:pPr>
              <a:r>
                <a:rPr lang="en-US" sz="2500" b="true">
                  <a:solidFill>
                    <a:srgbClr val="FFFFFF">
                      <a:alpha val="49804"/>
                    </a:srgbClr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Problem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6766560" y="5433395"/>
            <a:ext cx="5120640" cy="3150535"/>
            <a:chOff x="0" y="0"/>
            <a:chExt cx="6827520" cy="4200714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6827520" cy="4200714"/>
            </a:xfrm>
            <a:custGeom>
              <a:avLst/>
              <a:gdLst/>
              <a:ahLst/>
              <a:cxnLst/>
              <a:rect r="r" b="b" t="t" l="l"/>
              <a:pathLst>
                <a:path h="4200714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4200714"/>
                  </a:lnTo>
                  <a:lnTo>
                    <a:pt x="0" y="420071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7132320" y="5766435"/>
            <a:ext cx="4389120" cy="537210"/>
            <a:chOff x="0" y="0"/>
            <a:chExt cx="5852160" cy="71628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5852160" cy="716280"/>
            </a:xfrm>
            <a:custGeom>
              <a:avLst/>
              <a:gdLst/>
              <a:ahLst/>
              <a:cxnLst/>
              <a:rect r="r" b="b" t="t" l="l"/>
              <a:pathLst>
                <a:path h="716280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99622" r="0" b="-118771"/>
              </a:stretch>
            </a:blip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000"/>
                </a:lnSpc>
              </a:pPr>
              <a:r>
                <a:rPr lang="en-US" sz="25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Solution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7132320" y="6458406"/>
            <a:ext cx="4389120" cy="799189"/>
            <a:chOff x="0" y="0"/>
            <a:chExt cx="5852160" cy="1065585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5852160" cy="1065585"/>
            </a:xfrm>
            <a:custGeom>
              <a:avLst/>
              <a:gdLst/>
              <a:ahLst/>
              <a:cxnLst/>
              <a:rect r="r" b="b" t="t" l="l"/>
              <a:pathLst>
                <a:path h="1065585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1065585"/>
                  </a:lnTo>
                  <a:lnTo>
                    <a:pt x="0" y="10655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19994" r="-212500" b="-348826"/>
              </a:stretch>
            </a:blip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47625"/>
              <a:ext cx="5852160" cy="11132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0F1B2D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Higher tempe</a:t>
              </a:r>
              <a:r>
                <a:rPr lang="en-US" sz="2300">
                  <a:solidFill>
                    <a:srgbClr val="0F1B2D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rature factor for model changes.</a:t>
              </a: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6766560" y="1746228"/>
            <a:ext cx="5120640" cy="3383280"/>
            <a:chOff x="0" y="0"/>
            <a:chExt cx="6827520" cy="451104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6827520" cy="4511040"/>
            </a:xfrm>
            <a:custGeom>
              <a:avLst/>
              <a:gdLst/>
              <a:ahLst/>
              <a:cxnLst/>
              <a:rect r="r" b="b" t="t" l="l"/>
              <a:pathLst>
                <a:path h="451104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0F1B2D"/>
            </a:solidFill>
          </p:spPr>
        </p:sp>
      </p:grpSp>
      <p:grpSp>
        <p:nvGrpSpPr>
          <p:cNvPr name="Group 39" id="39"/>
          <p:cNvGrpSpPr/>
          <p:nvPr/>
        </p:nvGrpSpPr>
        <p:grpSpPr>
          <a:xfrm rot="0">
            <a:off x="7132320" y="2714927"/>
            <a:ext cx="4389120" cy="1827889"/>
            <a:chOff x="0" y="0"/>
            <a:chExt cx="5852160" cy="2437185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5852160" cy="2437185"/>
            </a:xfrm>
            <a:custGeom>
              <a:avLst/>
              <a:gdLst/>
              <a:ahLst/>
              <a:cxnLst/>
              <a:rect r="r" b="b" t="t" l="l"/>
              <a:pathLst>
                <a:path h="2437185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2437185"/>
                  </a:lnTo>
                  <a:lnTo>
                    <a:pt x="0" y="24371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96185" r="-212500" b="-96235"/>
              </a:stretch>
            </a:blip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47625"/>
              <a:ext cx="5852160" cy="24848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FFFF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On the first iteration, each model’s initial configurations may yield high errors, making it hard to explore models that might have great potential when finely tuned.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7132320" y="2025317"/>
            <a:ext cx="4389120" cy="537210"/>
            <a:chOff x="0" y="0"/>
            <a:chExt cx="5852160" cy="71628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5852160" cy="716280"/>
            </a:xfrm>
            <a:custGeom>
              <a:avLst/>
              <a:gdLst/>
              <a:ahLst/>
              <a:cxnLst/>
              <a:rect r="r" b="b" t="t" l="l"/>
              <a:pathLst>
                <a:path h="716280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99622" r="0" b="-118771"/>
              </a:stretch>
            </a:blipFill>
          </p:spPr>
        </p:sp>
        <p:sp>
          <p:nvSpPr>
            <p:cNvPr name="TextBox 44" id="44"/>
            <p:cNvSpPr txBox="true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000"/>
                </a:lnSpc>
              </a:pPr>
              <a:r>
                <a:rPr lang="en-US" sz="25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Problem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9728"/>
            <a:chOff x="0" y="0"/>
            <a:chExt cx="24384000" cy="1463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46304"/>
            </a:xfrm>
            <a:custGeom>
              <a:avLst/>
              <a:gdLst/>
              <a:ahLst/>
              <a:cxnLst/>
              <a:rect r="r" b="b" t="t" l="l"/>
              <a:pathLst>
                <a:path h="14630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97280" y="457200"/>
            <a:ext cx="16093440" cy="1005840"/>
            <a:chOff x="0" y="0"/>
            <a:chExt cx="21457920" cy="13411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4579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214579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61760" r="0" b="-26176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759"/>
                </a:lnSpc>
              </a:pPr>
              <a:r>
                <a:rPr lang="en-US" sz="48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Simulated annealing, but with a twist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824960" y="9509760"/>
            <a:ext cx="914400" cy="548640"/>
            <a:chOff x="0" y="0"/>
            <a:chExt cx="1219200" cy="7315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19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21920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t="0" r="-26982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5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97280" y="5433395"/>
            <a:ext cx="5120640" cy="3150535"/>
            <a:chOff x="0" y="0"/>
            <a:chExt cx="6827520" cy="420071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827520" cy="4200714"/>
            </a:xfrm>
            <a:custGeom>
              <a:avLst/>
              <a:gdLst/>
              <a:ahLst/>
              <a:cxnLst/>
              <a:rect r="r" b="b" t="t" l="l"/>
              <a:pathLst>
                <a:path h="4200714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4200714"/>
                  </a:lnTo>
                  <a:lnTo>
                    <a:pt x="0" y="4200714"/>
                  </a:ln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463040" y="5766435"/>
            <a:ext cx="4389120" cy="537210"/>
            <a:chOff x="0" y="0"/>
            <a:chExt cx="5852160" cy="71628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852160" cy="716280"/>
            </a:xfrm>
            <a:custGeom>
              <a:avLst/>
              <a:gdLst/>
              <a:ahLst/>
              <a:cxnLst/>
              <a:rect r="r" b="b" t="t" l="l"/>
              <a:pathLst>
                <a:path h="716280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99622" r="0" b="-118771"/>
              </a:stretch>
            </a:blip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000"/>
                </a:lnSpc>
              </a:pPr>
              <a:r>
                <a:rPr lang="en-US" sz="2500" b="true">
                  <a:solidFill>
                    <a:srgbClr val="0F1B2D">
                      <a:alpha val="49804"/>
                    </a:srgbClr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Solution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14400" y="9509760"/>
            <a:ext cx="12801600" cy="548640"/>
            <a:chOff x="0" y="0"/>
            <a:chExt cx="17068800" cy="73152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7068800" cy="731520"/>
            </a:xfrm>
            <a:custGeom>
              <a:avLst/>
              <a:gdLst/>
              <a:ahLst/>
              <a:cxnLst/>
              <a:rect r="r" b="b" t="t" l="l"/>
              <a:pathLst>
                <a:path h="73152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04650" r="0" b="-404650"/>
              </a:stretch>
            </a:blip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97280" y="1746228"/>
            <a:ext cx="5120640" cy="3383280"/>
            <a:chOff x="0" y="0"/>
            <a:chExt cx="6827520" cy="451104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827520" cy="4511040"/>
            </a:xfrm>
            <a:custGeom>
              <a:avLst/>
              <a:gdLst/>
              <a:ahLst/>
              <a:cxnLst/>
              <a:rect r="r" b="b" t="t" l="l"/>
              <a:pathLst>
                <a:path h="451104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0F1B2D">
                <a:alpha val="49804"/>
              </a:srgbClr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463040" y="2714927"/>
            <a:ext cx="4389120" cy="2170789"/>
            <a:chOff x="0" y="0"/>
            <a:chExt cx="5852160" cy="289438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852160" cy="2894385"/>
            </a:xfrm>
            <a:custGeom>
              <a:avLst/>
              <a:gdLst/>
              <a:ahLst/>
              <a:cxnLst/>
              <a:rect r="r" b="b" t="t" l="l"/>
              <a:pathLst>
                <a:path h="2894385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2894385"/>
                  </a:lnTo>
                  <a:lnTo>
                    <a:pt x="0" y="28943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80992" r="-212500" b="-65237"/>
              </a:stretch>
            </a:blip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47625"/>
              <a:ext cx="5852160" cy="29420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FFFFFF">
                      <a:alpha val="49804"/>
                    </a:srgbClr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If we consider all neighbor states equiprobable, the probability of a model being changed depends on how many possible hyperparameter neighbor states each specific model allows.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463040" y="6458406"/>
            <a:ext cx="4389120" cy="1142089"/>
            <a:chOff x="0" y="0"/>
            <a:chExt cx="5852160" cy="152278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5852160" cy="1522785"/>
            </a:xfrm>
            <a:custGeom>
              <a:avLst/>
              <a:gdLst/>
              <a:ahLst/>
              <a:cxnLst/>
              <a:rect r="r" b="b" t="t" l="l"/>
              <a:pathLst>
                <a:path h="1522785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1522785"/>
                  </a:lnTo>
                  <a:lnTo>
                    <a:pt x="0" y="15227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153943" r="-212500" b="-214070"/>
              </a:stretch>
            </a:blip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5852160" cy="15704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0F1B2D">
                      <a:alpha val="49804"/>
                    </a:srgbClr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Initial p</a:t>
              </a:r>
              <a:r>
                <a:rPr lang="en-US" sz="2300">
                  <a:solidFill>
                    <a:srgbClr val="0F1B2D">
                      <a:alpha val="49804"/>
                    </a:srgbClr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robabilistic choice on each iteration between change of models vs change of hyperparameters.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463040" y="2025317"/>
            <a:ext cx="4389120" cy="537210"/>
            <a:chOff x="0" y="0"/>
            <a:chExt cx="5852160" cy="71628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5852160" cy="716280"/>
            </a:xfrm>
            <a:custGeom>
              <a:avLst/>
              <a:gdLst/>
              <a:ahLst/>
              <a:cxnLst/>
              <a:rect r="r" b="b" t="t" l="l"/>
              <a:pathLst>
                <a:path h="716280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99622" r="0" b="-118771"/>
              </a:stretch>
            </a:blip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000"/>
                </a:lnSpc>
              </a:pPr>
              <a:r>
                <a:rPr lang="en-US" sz="2500" b="true">
                  <a:solidFill>
                    <a:srgbClr val="FFFFFF">
                      <a:alpha val="49804"/>
                    </a:srgbClr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Problem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6766560" y="5433395"/>
            <a:ext cx="5120640" cy="3150535"/>
            <a:chOff x="0" y="0"/>
            <a:chExt cx="6827520" cy="4200714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6827520" cy="4200714"/>
            </a:xfrm>
            <a:custGeom>
              <a:avLst/>
              <a:gdLst/>
              <a:ahLst/>
              <a:cxnLst/>
              <a:rect r="r" b="b" t="t" l="l"/>
              <a:pathLst>
                <a:path h="4200714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4200714"/>
                  </a:lnTo>
                  <a:lnTo>
                    <a:pt x="0" y="4200714"/>
                  </a:ln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7132320" y="5766435"/>
            <a:ext cx="4389120" cy="537210"/>
            <a:chOff x="0" y="0"/>
            <a:chExt cx="5852160" cy="71628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5852160" cy="716280"/>
            </a:xfrm>
            <a:custGeom>
              <a:avLst/>
              <a:gdLst/>
              <a:ahLst/>
              <a:cxnLst/>
              <a:rect r="r" b="b" t="t" l="l"/>
              <a:pathLst>
                <a:path h="716280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99622" r="0" b="-118771"/>
              </a:stretch>
            </a:blip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000"/>
                </a:lnSpc>
              </a:pPr>
              <a:r>
                <a:rPr lang="en-US" sz="2500" b="true">
                  <a:solidFill>
                    <a:srgbClr val="0F1B2D">
                      <a:alpha val="49804"/>
                    </a:srgbClr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Solution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7132320" y="6458406"/>
            <a:ext cx="4389120" cy="799189"/>
            <a:chOff x="0" y="0"/>
            <a:chExt cx="5852160" cy="1065585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5852160" cy="1065585"/>
            </a:xfrm>
            <a:custGeom>
              <a:avLst/>
              <a:gdLst/>
              <a:ahLst/>
              <a:cxnLst/>
              <a:rect r="r" b="b" t="t" l="l"/>
              <a:pathLst>
                <a:path h="1065585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1065585"/>
                  </a:lnTo>
                  <a:lnTo>
                    <a:pt x="0" y="10655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19994" r="-212500" b="-348826"/>
              </a:stretch>
            </a:blip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47625"/>
              <a:ext cx="5852160" cy="11132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0F1B2D">
                      <a:alpha val="49804"/>
                    </a:srgbClr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Higher tempe</a:t>
              </a:r>
              <a:r>
                <a:rPr lang="en-US" sz="2300">
                  <a:solidFill>
                    <a:srgbClr val="0F1B2D">
                      <a:alpha val="49804"/>
                    </a:srgbClr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rature factor for model changes.</a:t>
              </a: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6766560" y="1746228"/>
            <a:ext cx="5120640" cy="3383280"/>
            <a:chOff x="0" y="0"/>
            <a:chExt cx="6827520" cy="451104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6827520" cy="4511040"/>
            </a:xfrm>
            <a:custGeom>
              <a:avLst/>
              <a:gdLst/>
              <a:ahLst/>
              <a:cxnLst/>
              <a:rect r="r" b="b" t="t" l="l"/>
              <a:pathLst>
                <a:path h="451104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0F1B2D">
                <a:alpha val="49804"/>
              </a:srgbClr>
            </a:solidFill>
          </p:spPr>
        </p:sp>
      </p:grpSp>
      <p:grpSp>
        <p:nvGrpSpPr>
          <p:cNvPr name="Group 39" id="39"/>
          <p:cNvGrpSpPr/>
          <p:nvPr/>
        </p:nvGrpSpPr>
        <p:grpSpPr>
          <a:xfrm rot="0">
            <a:off x="7132320" y="2714927"/>
            <a:ext cx="4389120" cy="1827889"/>
            <a:chOff x="0" y="0"/>
            <a:chExt cx="5852160" cy="2437185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5852160" cy="2437185"/>
            </a:xfrm>
            <a:custGeom>
              <a:avLst/>
              <a:gdLst/>
              <a:ahLst/>
              <a:cxnLst/>
              <a:rect r="r" b="b" t="t" l="l"/>
              <a:pathLst>
                <a:path h="2437185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2437185"/>
                  </a:lnTo>
                  <a:lnTo>
                    <a:pt x="0" y="24371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96185" r="-212500" b="-96235"/>
              </a:stretch>
            </a:blip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47625"/>
              <a:ext cx="5852160" cy="24848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FFFFFF">
                      <a:alpha val="49804"/>
                    </a:srgbClr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On the first iteration, each model’s initial configurations may yield high errors, making it hard to explore models that might have great potential when finely tuned.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7132320" y="2025317"/>
            <a:ext cx="4389120" cy="537210"/>
            <a:chOff x="0" y="0"/>
            <a:chExt cx="5852160" cy="71628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5852160" cy="716280"/>
            </a:xfrm>
            <a:custGeom>
              <a:avLst/>
              <a:gdLst/>
              <a:ahLst/>
              <a:cxnLst/>
              <a:rect r="r" b="b" t="t" l="l"/>
              <a:pathLst>
                <a:path h="716280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99622" r="0" b="-118771"/>
              </a:stretch>
            </a:blipFill>
          </p:spPr>
        </p:sp>
        <p:sp>
          <p:nvSpPr>
            <p:cNvPr name="TextBox 44" id="44"/>
            <p:cNvSpPr txBox="true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000"/>
                </a:lnSpc>
              </a:pPr>
              <a:r>
                <a:rPr lang="en-US" sz="2500" b="true">
                  <a:solidFill>
                    <a:srgbClr val="FFFFFF">
                      <a:alpha val="49804"/>
                    </a:srgbClr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Problem</a:t>
              </a:r>
            </a:p>
          </p:txBody>
        </p:sp>
      </p:grpSp>
      <p:grpSp>
        <p:nvGrpSpPr>
          <p:cNvPr name="Group 45" id="45"/>
          <p:cNvGrpSpPr/>
          <p:nvPr/>
        </p:nvGrpSpPr>
        <p:grpSpPr>
          <a:xfrm rot="0">
            <a:off x="12435840" y="1760220"/>
            <a:ext cx="5120640" cy="3383280"/>
            <a:chOff x="0" y="0"/>
            <a:chExt cx="6827520" cy="451104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6827520" cy="4511040"/>
            </a:xfrm>
            <a:custGeom>
              <a:avLst/>
              <a:gdLst/>
              <a:ahLst/>
              <a:cxnLst/>
              <a:rect r="r" b="b" t="t" l="l"/>
              <a:pathLst>
                <a:path h="451104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0F1B2D"/>
            </a:solidFill>
          </p:spPr>
        </p:sp>
      </p:grpSp>
      <p:grpSp>
        <p:nvGrpSpPr>
          <p:cNvPr name="Group 47" id="47"/>
          <p:cNvGrpSpPr/>
          <p:nvPr/>
        </p:nvGrpSpPr>
        <p:grpSpPr>
          <a:xfrm rot="0">
            <a:off x="12801600" y="2728919"/>
            <a:ext cx="4389120" cy="1827889"/>
            <a:chOff x="0" y="0"/>
            <a:chExt cx="5852160" cy="2437185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5852160" cy="2437185"/>
            </a:xfrm>
            <a:custGeom>
              <a:avLst/>
              <a:gdLst/>
              <a:ahLst/>
              <a:cxnLst/>
              <a:rect r="r" b="b" t="t" l="l"/>
              <a:pathLst>
                <a:path h="2437185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2437185"/>
                  </a:lnTo>
                  <a:lnTo>
                    <a:pt x="0" y="24371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96185" r="-212500" b="-96235"/>
              </a:stretch>
            </a:blipFill>
          </p:spPr>
        </p:sp>
        <p:sp>
          <p:nvSpPr>
            <p:cNvPr name="TextBox 49" id="49"/>
            <p:cNvSpPr txBox="true"/>
            <p:nvPr/>
          </p:nvSpPr>
          <p:spPr>
            <a:xfrm>
              <a:off x="0" y="-47625"/>
              <a:ext cx="5852160" cy="24848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FFFF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Simulated annealing ends when the temperature is below T_min. If T decreases with iterations, we can’t control the time we run the algorithm for.</a:t>
              </a:r>
            </a:p>
          </p:txBody>
        </p:sp>
      </p:grpSp>
      <p:grpSp>
        <p:nvGrpSpPr>
          <p:cNvPr name="Group 50" id="50"/>
          <p:cNvGrpSpPr/>
          <p:nvPr/>
        </p:nvGrpSpPr>
        <p:grpSpPr>
          <a:xfrm rot="0">
            <a:off x="12801600" y="2039309"/>
            <a:ext cx="4389120" cy="537210"/>
            <a:chOff x="0" y="0"/>
            <a:chExt cx="5852160" cy="716280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0" y="0"/>
              <a:ext cx="5852160" cy="716280"/>
            </a:xfrm>
            <a:custGeom>
              <a:avLst/>
              <a:gdLst/>
              <a:ahLst/>
              <a:cxnLst/>
              <a:rect r="r" b="b" t="t" l="l"/>
              <a:pathLst>
                <a:path h="716280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99622" r="0" b="-118771"/>
              </a:stretch>
            </a:blipFill>
          </p:spPr>
        </p:sp>
        <p:sp>
          <p:nvSpPr>
            <p:cNvPr name="TextBox 52" id="52"/>
            <p:cNvSpPr txBox="true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000"/>
                </a:lnSpc>
              </a:pPr>
              <a:r>
                <a:rPr lang="en-US" sz="25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Problem</a:t>
              </a:r>
            </a:p>
          </p:txBody>
        </p:sp>
      </p:grpSp>
      <p:grpSp>
        <p:nvGrpSpPr>
          <p:cNvPr name="Group 53" id="53"/>
          <p:cNvGrpSpPr/>
          <p:nvPr/>
        </p:nvGrpSpPr>
        <p:grpSpPr>
          <a:xfrm rot="0">
            <a:off x="12801600" y="6035040"/>
            <a:ext cx="4389120" cy="856568"/>
            <a:chOff x="0" y="0"/>
            <a:chExt cx="5852160" cy="1142091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0" y="0"/>
              <a:ext cx="5852160" cy="1142091"/>
            </a:xfrm>
            <a:custGeom>
              <a:avLst/>
              <a:gdLst/>
              <a:ahLst/>
              <a:cxnLst/>
              <a:rect r="r" b="b" t="t" l="l"/>
              <a:pathLst>
                <a:path h="1142091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1142091"/>
                  </a:lnTo>
                  <a:lnTo>
                    <a:pt x="0" y="1142091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62479" r="0" b="-37205"/>
              </a:stretch>
            </a:blipFill>
          </p:spPr>
        </p:sp>
        <p:sp>
          <p:nvSpPr>
            <p:cNvPr name="TextBox 55" id="55"/>
            <p:cNvSpPr txBox="true"/>
            <p:nvPr/>
          </p:nvSpPr>
          <p:spPr>
            <a:xfrm>
              <a:off x="0" y="-19050"/>
              <a:ext cx="5852160" cy="116114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000"/>
                </a:lnSpc>
              </a:pPr>
              <a:r>
                <a:rPr lang="en-US" sz="25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Different temperature factor for model changes</a:t>
              </a:r>
            </a:p>
          </p:txBody>
        </p:sp>
      </p:grpSp>
      <p:grpSp>
        <p:nvGrpSpPr>
          <p:cNvPr name="Group 56" id="56"/>
          <p:cNvGrpSpPr/>
          <p:nvPr/>
        </p:nvGrpSpPr>
        <p:grpSpPr>
          <a:xfrm rot="0">
            <a:off x="12435840" y="5433395"/>
            <a:ext cx="5120640" cy="3150535"/>
            <a:chOff x="0" y="0"/>
            <a:chExt cx="6827520" cy="4200714"/>
          </a:xfrm>
        </p:grpSpPr>
        <p:sp>
          <p:nvSpPr>
            <p:cNvPr name="Freeform 57" id="57"/>
            <p:cNvSpPr/>
            <p:nvPr/>
          </p:nvSpPr>
          <p:spPr>
            <a:xfrm flipH="false" flipV="false" rot="0">
              <a:off x="0" y="0"/>
              <a:ext cx="6827520" cy="4200714"/>
            </a:xfrm>
            <a:custGeom>
              <a:avLst/>
              <a:gdLst/>
              <a:ahLst/>
              <a:cxnLst/>
              <a:rect r="r" b="b" t="t" l="l"/>
              <a:pathLst>
                <a:path h="4200714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4200714"/>
                  </a:lnTo>
                  <a:lnTo>
                    <a:pt x="0" y="420071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8" id="58"/>
          <p:cNvGrpSpPr/>
          <p:nvPr/>
        </p:nvGrpSpPr>
        <p:grpSpPr>
          <a:xfrm rot="0">
            <a:off x="12801600" y="5766435"/>
            <a:ext cx="4389120" cy="537210"/>
            <a:chOff x="0" y="0"/>
            <a:chExt cx="5852160" cy="716280"/>
          </a:xfrm>
        </p:grpSpPr>
        <p:sp>
          <p:nvSpPr>
            <p:cNvPr name="Freeform 59" id="59"/>
            <p:cNvSpPr/>
            <p:nvPr/>
          </p:nvSpPr>
          <p:spPr>
            <a:xfrm flipH="false" flipV="false" rot="0">
              <a:off x="0" y="0"/>
              <a:ext cx="5852160" cy="716280"/>
            </a:xfrm>
            <a:custGeom>
              <a:avLst/>
              <a:gdLst/>
              <a:ahLst/>
              <a:cxnLst/>
              <a:rect r="r" b="b" t="t" l="l"/>
              <a:pathLst>
                <a:path h="716280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99622" r="0" b="-118771"/>
              </a:stretch>
            </a:blipFill>
          </p:spPr>
        </p:sp>
        <p:sp>
          <p:nvSpPr>
            <p:cNvPr name="TextBox 60" id="60"/>
            <p:cNvSpPr txBox="true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000"/>
                </a:lnSpc>
              </a:pPr>
              <a:r>
                <a:rPr lang="en-US" sz="25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Solution</a:t>
              </a:r>
            </a:p>
          </p:txBody>
        </p:sp>
      </p:grpSp>
      <p:grpSp>
        <p:nvGrpSpPr>
          <p:cNvPr name="Group 61" id="61"/>
          <p:cNvGrpSpPr/>
          <p:nvPr/>
        </p:nvGrpSpPr>
        <p:grpSpPr>
          <a:xfrm rot="0">
            <a:off x="12801600" y="6458406"/>
            <a:ext cx="4389120" cy="799189"/>
            <a:chOff x="0" y="0"/>
            <a:chExt cx="5852160" cy="1065585"/>
          </a:xfrm>
        </p:grpSpPr>
        <p:sp>
          <p:nvSpPr>
            <p:cNvPr name="Freeform 62" id="62"/>
            <p:cNvSpPr/>
            <p:nvPr/>
          </p:nvSpPr>
          <p:spPr>
            <a:xfrm flipH="false" flipV="false" rot="0">
              <a:off x="0" y="0"/>
              <a:ext cx="5852160" cy="1065585"/>
            </a:xfrm>
            <a:custGeom>
              <a:avLst/>
              <a:gdLst/>
              <a:ahLst/>
              <a:cxnLst/>
              <a:rect r="r" b="b" t="t" l="l"/>
              <a:pathLst>
                <a:path h="1065585" w="5852160">
                  <a:moveTo>
                    <a:pt x="0" y="0"/>
                  </a:moveTo>
                  <a:lnTo>
                    <a:pt x="5852160" y="0"/>
                  </a:lnTo>
                  <a:lnTo>
                    <a:pt x="5852160" y="1065585"/>
                  </a:lnTo>
                  <a:lnTo>
                    <a:pt x="0" y="10655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19994" r="-212500" b="-348826"/>
              </a:stretch>
            </a:blipFill>
          </p:spPr>
        </p:sp>
        <p:sp>
          <p:nvSpPr>
            <p:cNvPr name="TextBox 63" id="63"/>
            <p:cNvSpPr txBox="true"/>
            <p:nvPr/>
          </p:nvSpPr>
          <p:spPr>
            <a:xfrm>
              <a:off x="0" y="-47625"/>
              <a:ext cx="5852160" cy="11132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0F1B2D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Tempe</a:t>
              </a:r>
              <a:r>
                <a:rPr lang="en-US" sz="2300">
                  <a:solidFill>
                    <a:srgbClr val="0F1B2D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rature factor decreases with time.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9728"/>
            <a:chOff x="0" y="0"/>
            <a:chExt cx="24384000" cy="1463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46304"/>
            </a:xfrm>
            <a:custGeom>
              <a:avLst/>
              <a:gdLst/>
              <a:ahLst/>
              <a:cxnLst/>
              <a:rect r="r" b="b" t="t" l="l"/>
              <a:pathLst>
                <a:path h="14630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97280" y="457200"/>
            <a:ext cx="16093440" cy="1005840"/>
            <a:chOff x="0" y="0"/>
            <a:chExt cx="21457920" cy="13411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457920" cy="1341120"/>
            </a:xfrm>
            <a:custGeom>
              <a:avLst/>
              <a:gdLst/>
              <a:ahLst/>
              <a:cxnLst/>
              <a:rect r="r" b="b" t="t" l="l"/>
              <a:pathLst>
                <a:path h="1341120" w="214579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261760" r="0" b="-26176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759"/>
                </a:lnSpc>
              </a:pPr>
              <a:r>
                <a:rPr lang="en-US" sz="48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Simulated annealing, but with a twist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14400" y="9509760"/>
            <a:ext cx="12801600" cy="548640"/>
            <a:chOff x="0" y="0"/>
            <a:chExt cx="17068800" cy="7315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068800" cy="731520"/>
            </a:xfrm>
            <a:custGeom>
              <a:avLst/>
              <a:gdLst/>
              <a:ahLst/>
              <a:cxnLst/>
              <a:rect r="r" b="b" t="t" l="l"/>
              <a:pathLst>
                <a:path h="731520" w="1706880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404650" r="0" b="-40465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6824960" y="9509760"/>
            <a:ext cx="914400" cy="548640"/>
            <a:chOff x="0" y="0"/>
            <a:chExt cx="1219200" cy="73152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19200" cy="731520"/>
            </a:xfrm>
            <a:custGeom>
              <a:avLst/>
              <a:gdLst/>
              <a:ahLst/>
              <a:cxnLst/>
              <a:rect r="r" b="b" t="t" l="l"/>
              <a:pathLst>
                <a:path h="731520" w="121920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t="0" r="-26982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6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097280" y="2530266"/>
            <a:ext cx="11620605" cy="6623745"/>
          </a:xfrm>
          <a:custGeom>
            <a:avLst/>
            <a:gdLst/>
            <a:ahLst/>
            <a:cxnLst/>
            <a:rect r="r" b="b" t="t" l="l"/>
            <a:pathLst>
              <a:path h="6623745" w="11620605">
                <a:moveTo>
                  <a:pt x="0" y="0"/>
                </a:moveTo>
                <a:lnTo>
                  <a:pt x="11620605" y="0"/>
                </a:lnTo>
                <a:lnTo>
                  <a:pt x="11620605" y="6623745"/>
                </a:lnTo>
                <a:lnTo>
                  <a:pt x="0" y="66237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2166815" y="1834515"/>
            <a:ext cx="8855034" cy="568505"/>
            <a:chOff x="0" y="0"/>
            <a:chExt cx="11156769" cy="71628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156769" cy="716280"/>
            </a:xfrm>
            <a:custGeom>
              <a:avLst/>
              <a:gdLst/>
              <a:ahLst/>
              <a:cxnLst/>
              <a:rect r="r" b="b" t="t" l="l"/>
              <a:pathLst>
                <a:path h="716280" w="11156769">
                  <a:moveTo>
                    <a:pt x="0" y="0"/>
                  </a:moveTo>
                  <a:lnTo>
                    <a:pt x="11156769" y="0"/>
                  </a:lnTo>
                  <a:lnTo>
                    <a:pt x="11156769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0" t="-99622" r="47546" b="-118771"/>
              </a:stretch>
            </a:blip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11156769" cy="73533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000"/>
                </a:lnSpc>
              </a:pPr>
              <a:r>
                <a:rPr lang="en-US" sz="2500" b="true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Core idea of our simulated annealing algorithm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101140" y="3392381"/>
            <a:ext cx="7717694" cy="876298"/>
            <a:chOff x="0" y="0"/>
            <a:chExt cx="763773" cy="8672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63773" cy="86722"/>
            </a:xfrm>
            <a:custGeom>
              <a:avLst/>
              <a:gdLst/>
              <a:ahLst/>
              <a:cxnLst/>
              <a:rect r="r" b="b" t="t" l="l"/>
              <a:pathLst>
                <a:path h="86722" w="763773">
                  <a:moveTo>
                    <a:pt x="21066" y="0"/>
                  </a:moveTo>
                  <a:lnTo>
                    <a:pt x="742707" y="0"/>
                  </a:lnTo>
                  <a:cubicBezTo>
                    <a:pt x="754342" y="0"/>
                    <a:pt x="763773" y="9432"/>
                    <a:pt x="763773" y="21066"/>
                  </a:cubicBezTo>
                  <a:lnTo>
                    <a:pt x="763773" y="65656"/>
                  </a:lnTo>
                  <a:cubicBezTo>
                    <a:pt x="763773" y="71243"/>
                    <a:pt x="761554" y="76601"/>
                    <a:pt x="757603" y="80552"/>
                  </a:cubicBezTo>
                  <a:cubicBezTo>
                    <a:pt x="753653" y="84503"/>
                    <a:pt x="748294" y="86722"/>
                    <a:pt x="742707" y="86722"/>
                  </a:cubicBezTo>
                  <a:lnTo>
                    <a:pt x="21066" y="86722"/>
                  </a:lnTo>
                  <a:cubicBezTo>
                    <a:pt x="15479" y="86722"/>
                    <a:pt x="10121" y="84503"/>
                    <a:pt x="6170" y="80552"/>
                  </a:cubicBezTo>
                  <a:cubicBezTo>
                    <a:pt x="2219" y="76601"/>
                    <a:pt x="0" y="71243"/>
                    <a:pt x="0" y="65656"/>
                  </a:cubicBezTo>
                  <a:lnTo>
                    <a:pt x="0" y="21066"/>
                  </a:lnTo>
                  <a:cubicBezTo>
                    <a:pt x="0" y="15479"/>
                    <a:pt x="2219" y="10121"/>
                    <a:pt x="6170" y="6170"/>
                  </a:cubicBezTo>
                  <a:cubicBezTo>
                    <a:pt x="10121" y="2219"/>
                    <a:pt x="15479" y="0"/>
                    <a:pt x="21066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A6A6A6"/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763773" cy="124822"/>
            </a:xfrm>
            <a:prstGeom prst="rect">
              <a:avLst/>
            </a:prstGeom>
          </p:spPr>
          <p:txBody>
            <a:bodyPr anchor="t" rtlCol="false" tIns="50800" lIns="50800" bIns="50800" rIns="50800"/>
            <a:lstStyle/>
            <a:p>
              <a:pPr algn="ctr">
                <a:lnSpc>
                  <a:spcPts val="2039"/>
                </a:lnSpc>
              </a:pPr>
              <a:r>
                <a:rPr lang="en-US" sz="1699" i="true">
                  <a:solidFill>
                    <a:srgbClr val="000000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P</a:t>
              </a:r>
              <a:r>
                <a:rPr lang="en-US" sz="1699" i="true">
                  <a:solidFill>
                    <a:srgbClr val="000000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robabilistic choice between change of models vs change of hyperparameters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-10800000">
            <a:off x="7265822" y="3678146"/>
            <a:ext cx="601453" cy="215343"/>
            <a:chOff x="0" y="0"/>
            <a:chExt cx="2067015" cy="740069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067015" cy="740069"/>
            </a:xfrm>
            <a:custGeom>
              <a:avLst/>
              <a:gdLst/>
              <a:ahLst/>
              <a:cxnLst/>
              <a:rect r="r" b="b" t="t" l="l"/>
              <a:pathLst>
                <a:path h="740069" w="2067015">
                  <a:moveTo>
                    <a:pt x="1492975" y="0"/>
                  </a:moveTo>
                  <a:lnTo>
                    <a:pt x="1245325" y="0"/>
                  </a:lnTo>
                  <a:lnTo>
                    <a:pt x="1722845" y="308430"/>
                  </a:lnTo>
                  <a:lnTo>
                    <a:pt x="0" y="308430"/>
                  </a:lnTo>
                  <a:lnTo>
                    <a:pt x="0" y="431639"/>
                  </a:lnTo>
                  <a:lnTo>
                    <a:pt x="1722845" y="431639"/>
                  </a:lnTo>
                  <a:lnTo>
                    <a:pt x="1245325" y="740069"/>
                  </a:lnTo>
                  <a:lnTo>
                    <a:pt x="1492975" y="740069"/>
                  </a:lnTo>
                  <a:lnTo>
                    <a:pt x="2067015" y="36962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6853431" y="7748988"/>
            <a:ext cx="10337289" cy="1221489"/>
            <a:chOff x="0" y="0"/>
            <a:chExt cx="1023019" cy="12088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023019" cy="120883"/>
            </a:xfrm>
            <a:custGeom>
              <a:avLst/>
              <a:gdLst/>
              <a:ahLst/>
              <a:cxnLst/>
              <a:rect r="r" b="b" t="t" l="l"/>
              <a:pathLst>
                <a:path h="120883" w="1023019">
                  <a:moveTo>
                    <a:pt x="15728" y="0"/>
                  </a:moveTo>
                  <a:lnTo>
                    <a:pt x="1007291" y="0"/>
                  </a:lnTo>
                  <a:cubicBezTo>
                    <a:pt x="1015977" y="0"/>
                    <a:pt x="1023019" y="7041"/>
                    <a:pt x="1023019" y="15728"/>
                  </a:cubicBezTo>
                  <a:lnTo>
                    <a:pt x="1023019" y="105156"/>
                  </a:lnTo>
                  <a:cubicBezTo>
                    <a:pt x="1023019" y="113842"/>
                    <a:pt x="1015977" y="120883"/>
                    <a:pt x="1007291" y="120883"/>
                  </a:cubicBezTo>
                  <a:lnTo>
                    <a:pt x="15728" y="120883"/>
                  </a:lnTo>
                  <a:cubicBezTo>
                    <a:pt x="11556" y="120883"/>
                    <a:pt x="7556" y="119226"/>
                    <a:pt x="4606" y="116277"/>
                  </a:cubicBezTo>
                  <a:cubicBezTo>
                    <a:pt x="1657" y="113327"/>
                    <a:pt x="0" y="109327"/>
                    <a:pt x="0" y="105156"/>
                  </a:cubicBezTo>
                  <a:lnTo>
                    <a:pt x="0" y="15728"/>
                  </a:lnTo>
                  <a:cubicBezTo>
                    <a:pt x="0" y="7041"/>
                    <a:pt x="7041" y="0"/>
                    <a:pt x="15728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A6A6A6"/>
              </a:solidFill>
              <a:prstDash val="solid"/>
              <a:round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1023019" cy="1589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039"/>
                </a:lnSpc>
              </a:pPr>
              <a:r>
                <a:rPr lang="en-US" sz="1699" i="true">
                  <a:solidFill>
                    <a:srgbClr val="000000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   Decreases</a:t>
              </a:r>
            </a:p>
            <a:p>
              <a:pPr algn="l">
                <a:lnSpc>
                  <a:spcPts val="2039"/>
                </a:lnSpc>
              </a:pPr>
              <a:r>
                <a:rPr lang="en-US" sz="1699" i="true">
                  <a:solidFill>
                    <a:srgbClr val="000000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   with time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10031862">
            <a:off x="6141206" y="8691173"/>
            <a:ext cx="601453" cy="215343"/>
            <a:chOff x="0" y="0"/>
            <a:chExt cx="2067015" cy="740069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067015" cy="740069"/>
            </a:xfrm>
            <a:custGeom>
              <a:avLst/>
              <a:gdLst/>
              <a:ahLst/>
              <a:cxnLst/>
              <a:rect r="r" b="b" t="t" l="l"/>
              <a:pathLst>
                <a:path h="740069" w="2067015">
                  <a:moveTo>
                    <a:pt x="1492975" y="0"/>
                  </a:moveTo>
                  <a:lnTo>
                    <a:pt x="1245325" y="0"/>
                  </a:lnTo>
                  <a:lnTo>
                    <a:pt x="1722845" y="308430"/>
                  </a:lnTo>
                  <a:lnTo>
                    <a:pt x="0" y="308430"/>
                  </a:lnTo>
                  <a:lnTo>
                    <a:pt x="0" y="431639"/>
                  </a:lnTo>
                  <a:lnTo>
                    <a:pt x="1722845" y="431639"/>
                  </a:lnTo>
                  <a:lnTo>
                    <a:pt x="1245325" y="740069"/>
                  </a:lnTo>
                  <a:lnTo>
                    <a:pt x="1492975" y="740069"/>
                  </a:lnTo>
                  <a:lnTo>
                    <a:pt x="2067015" y="36962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27" id="27"/>
          <p:cNvSpPr/>
          <p:nvPr/>
        </p:nvSpPr>
        <p:spPr>
          <a:xfrm flipH="false" flipV="false" rot="0">
            <a:off x="9300529" y="3830531"/>
            <a:ext cx="5318915" cy="338067"/>
          </a:xfrm>
          <a:custGeom>
            <a:avLst/>
            <a:gdLst/>
            <a:ahLst/>
            <a:cxnLst/>
            <a:rect r="r" b="b" t="t" l="l"/>
            <a:pathLst>
              <a:path h="338067" w="5318915">
                <a:moveTo>
                  <a:pt x="0" y="0"/>
                </a:moveTo>
                <a:lnTo>
                  <a:pt x="5318915" y="0"/>
                </a:lnTo>
                <a:lnTo>
                  <a:pt x="5318915" y="338066"/>
                </a:lnTo>
                <a:lnTo>
                  <a:pt x="0" y="3380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8228075" y="7871202"/>
            <a:ext cx="8684992" cy="977062"/>
          </a:xfrm>
          <a:custGeom>
            <a:avLst/>
            <a:gdLst/>
            <a:ahLst/>
            <a:cxnLst/>
            <a:rect r="r" b="b" t="t" l="l"/>
            <a:pathLst>
              <a:path h="977062" w="8684992">
                <a:moveTo>
                  <a:pt x="0" y="0"/>
                </a:moveTo>
                <a:lnTo>
                  <a:pt x="8684992" y="0"/>
                </a:lnTo>
                <a:lnTo>
                  <a:pt x="8684992" y="977061"/>
                </a:lnTo>
                <a:lnTo>
                  <a:pt x="0" y="9770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192530" y="1742948"/>
            <a:ext cx="787391" cy="558063"/>
          </a:xfrm>
          <a:custGeom>
            <a:avLst/>
            <a:gdLst/>
            <a:ahLst/>
            <a:cxnLst/>
            <a:rect r="r" b="b" t="t" l="l"/>
            <a:pathLst>
              <a:path h="558063" w="787391">
                <a:moveTo>
                  <a:pt x="0" y="0"/>
                </a:moveTo>
                <a:lnTo>
                  <a:pt x="787391" y="0"/>
                </a:lnTo>
                <a:lnTo>
                  <a:pt x="787391" y="558063"/>
                </a:lnTo>
                <a:lnTo>
                  <a:pt x="0" y="55806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DAHCtnl87lQ</dc:identifier>
  <dcterms:modified xsi:type="dcterms:W3CDTF">2011-08-01T06:04:30Z</dcterms:modified>
  <cp:revision>1</cp:revision>
  <dc:title>Project 1 - Adv ML</dc:title>
</cp:coreProperties>
</file>

<file path=docProps/thumbnail.jpeg>
</file>